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3"/>
  </p:notesMasterIdLst>
  <p:sldIdLst>
    <p:sldId id="303" r:id="rId2"/>
    <p:sldId id="344" r:id="rId3"/>
    <p:sldId id="305" r:id="rId4"/>
    <p:sldId id="306" r:id="rId5"/>
    <p:sldId id="308" r:id="rId6"/>
    <p:sldId id="307"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2" autoAdjust="0"/>
    <p:restoredTop sz="85325" autoAdjust="0"/>
  </p:normalViewPr>
  <p:slideViewPr>
    <p:cSldViewPr>
      <p:cViewPr>
        <p:scale>
          <a:sx n="90" d="100"/>
          <a:sy n="90" d="100"/>
        </p:scale>
        <p:origin x="-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E38FC8-4DD4-431A-854B-29253671AFBC}" type="datetimeFigureOut">
              <a:rPr lang="en-GB" smtClean="0"/>
              <a:t>21/05/2013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DA967-F545-42EC-9B92-11984BD81BF2}" type="slidenum">
              <a:rPr lang="en-GB" smtClean="0"/>
              <a:t>‹#›</a:t>
            </a:fld>
            <a:endParaRPr lang="en-GB"/>
          </a:p>
        </p:txBody>
      </p:sp>
    </p:spTree>
    <p:extLst>
      <p:ext uri="{BB962C8B-B14F-4D97-AF65-F5344CB8AC3E}">
        <p14:creationId xmlns:p14="http://schemas.microsoft.com/office/powerpoint/2010/main" val="20716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AE66B54C-81D2-4D55-99A9-6C8FF05FE383}"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025018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471F4AD1-041A-43D9-B9B0-623B05993535}"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4559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114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371600"/>
            <a:ext cx="60198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E3AD3E54-130A-48C7-8B77-5D75904BCE5D}"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482431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31913" y="274638"/>
            <a:ext cx="7127875" cy="1209675"/>
          </a:xfrm>
          <a:prstGeom prst="rect">
            <a:avLst/>
          </a:prstGeo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1371600" y="1600200"/>
            <a:ext cx="3487738" cy="4464050"/>
          </a:xfrm>
          <a:prstGeom prst="rect">
            <a:avLst/>
          </a:prstGeom>
        </p:spPr>
        <p:txBody>
          <a:bodyPr/>
          <a:lstStyle/>
          <a:p>
            <a:pPr lvl="0"/>
            <a:endParaRPr lang="en-GB" noProof="0" smtClean="0"/>
          </a:p>
        </p:txBody>
      </p:sp>
      <p:sp>
        <p:nvSpPr>
          <p:cNvPr id="4" name="Text Placeholder 3"/>
          <p:cNvSpPr>
            <a:spLocks noGrp="1"/>
          </p:cNvSpPr>
          <p:nvPr>
            <p:ph type="body" sz="half" idx="2"/>
          </p:nvPr>
        </p:nvSpPr>
        <p:spPr>
          <a:xfrm>
            <a:off x="5011738" y="1600200"/>
            <a:ext cx="3487737" cy="4464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xfrm>
            <a:off x="4267200" y="6400800"/>
            <a:ext cx="4191000" cy="414338"/>
          </a:xfrm>
          <a:prstGeom prst="rect">
            <a:avLst/>
          </a:prstGeom>
        </p:spPr>
        <p:txBody>
          <a:bodyPr/>
          <a:lstStyle>
            <a:lvl1pPr algn="r">
              <a:defRPr>
                <a:latin typeface="Arial" charset="0"/>
                <a:cs typeface="+mn-cs"/>
              </a:defRPr>
            </a:lvl1pPr>
          </a:lstStyle>
          <a:p>
            <a:pPr fontAlgn="base">
              <a:spcBef>
                <a:spcPct val="0"/>
              </a:spcBef>
              <a:spcAft>
                <a:spcPct val="0"/>
              </a:spcAft>
              <a:defRPr/>
            </a:pPr>
            <a:r>
              <a:rPr lang="en-US">
                <a:solidFill>
                  <a:prstClr val="black"/>
                </a:solidFill>
              </a:rPr>
              <a:t>Learning and Teaching Scotland</a:t>
            </a:r>
            <a:endParaRPr lang="en-US">
              <a:solidFill>
                <a:srgbClr val="C9C2D1"/>
              </a:solidFill>
            </a:endParaRPr>
          </a:p>
        </p:txBody>
      </p:sp>
    </p:spTree>
    <p:extLst>
      <p:ext uri="{BB962C8B-B14F-4D97-AF65-F5344CB8AC3E}">
        <p14:creationId xmlns:p14="http://schemas.microsoft.com/office/powerpoint/2010/main" val="2140242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0F466086-E2AD-415D-93DA-1A2557DD9C5A}"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3884888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BBADF3C8-0F07-4D82-9546-C935CB523063}"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875418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895600"/>
            <a:ext cx="40386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895600"/>
            <a:ext cx="40386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7"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6E53B744-A36F-4B1A-A67F-AB114B1C5D85}"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303237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8"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9"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849FF7AE-2214-403A-BDDE-BDC2E4B5F7B0}"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942373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4" name="Footer Placeholder 4"/>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5" name="Slide Number Placeholder 5"/>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9A74091B-4FF5-42E6-84E2-D06BCABEC204}"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7318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3" name="Footer Placeholder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4" name="Slide Number Placeholder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FB5A2B44-0124-4980-A431-8D7A43E5C288}"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673612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3008313" cy="1219200"/>
          </a:xfrm>
        </p:spPr>
        <p:txBody>
          <a:bodyPr anchor="b"/>
          <a:lstStyle>
            <a:lvl1pPr algn="l">
              <a:defRPr sz="2000" b="1"/>
            </a:lvl1pPr>
          </a:lstStyle>
          <a:p>
            <a:r>
              <a:rPr lang="en-US" smtClean="0"/>
              <a:t>Click to edit Master title style</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7"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AED5F5E2-EF1A-45CF-A9A2-3CEDA5295F7B}"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190514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6" name="Rectangle 3"/>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en-US">
              <a:solidFill>
                <a:prstClr val="black"/>
              </a:solidFill>
            </a:endParaRPr>
          </a:p>
        </p:txBody>
      </p:sp>
      <p:sp>
        <p:nvSpPr>
          <p:cNvPr id="7" name="Rectangle 4"/>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817F1719-C409-4F3A-BE7C-C2DA3BC9C89C}" type="slidenum">
              <a:rPr lang="en-GB">
                <a:solidFill>
                  <a:prstClr val="black"/>
                </a:solidFill>
              </a:rPr>
              <a:pPr fontAlgn="base">
                <a:spcBef>
                  <a:spcPct val="0"/>
                </a:spcBef>
                <a:spcAft>
                  <a:spcPct val="0"/>
                </a:spcAft>
                <a:defRPr/>
              </a:pPr>
              <a:t>‹#›</a:t>
            </a:fld>
            <a:endParaRPr lang="en-GB">
              <a:solidFill>
                <a:prstClr val="black"/>
              </a:solidFill>
            </a:endParaRPr>
          </a:p>
        </p:txBody>
      </p:sp>
    </p:spTree>
    <p:extLst>
      <p:ext uri="{BB962C8B-B14F-4D97-AF65-F5344CB8AC3E}">
        <p14:creationId xmlns:p14="http://schemas.microsoft.com/office/powerpoint/2010/main" val="230029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14902"/>
          </a:schemeClr>
        </a:solidFill>
        <a:effectLst/>
      </p:bgPr>
    </p:bg>
    <p:spTree>
      <p:nvGrpSpPr>
        <p:cNvPr id="1" name=""/>
        <p:cNvGrpSpPr/>
        <p:nvPr/>
      </p:nvGrpSpPr>
      <p:grpSpPr>
        <a:xfrm>
          <a:off x="0" y="0"/>
          <a:ext cx="0" cy="0"/>
          <a:chOff x="0" y="0"/>
          <a:chExt cx="0" cy="0"/>
        </a:xfrm>
      </p:grpSpPr>
      <p:sp>
        <p:nvSpPr>
          <p:cNvPr id="35849" name="Rectangle 9"/>
          <p:cNvSpPr>
            <a:spLocks noGrp="1" noChangeArrowheads="1"/>
          </p:cNvSpPr>
          <p:nvPr>
            <p:ph type="title"/>
          </p:nvPr>
        </p:nvSpPr>
        <p:spPr bwMode="auto">
          <a:xfrm>
            <a:off x="457200" y="1600200"/>
            <a:ext cx="8229600" cy="892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7" name="Rectangle 10"/>
          <p:cNvSpPr>
            <a:spLocks noGrp="1" noChangeArrowheads="1"/>
          </p:cNvSpPr>
          <p:nvPr>
            <p:ph type="body" idx="1"/>
          </p:nvPr>
        </p:nvSpPr>
        <p:spPr bwMode="auto">
          <a:xfrm>
            <a:off x="457200" y="2895600"/>
            <a:ext cx="822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5845" name="Rectangle 5"/>
          <p:cNvSpPr>
            <a:spLocks noChangeArrowheads="1"/>
          </p:cNvSpPr>
          <p:nvPr userDrawn="1"/>
        </p:nvSpPr>
        <p:spPr bwMode="auto">
          <a:xfrm>
            <a:off x="0" y="6669360"/>
            <a:ext cx="9144000" cy="188640"/>
          </a:xfrm>
          <a:prstGeom prst="rect">
            <a:avLst/>
          </a:prstGeom>
          <a:solidFill>
            <a:srgbClr val="003399"/>
          </a:solidFill>
          <a:ln w="9525">
            <a:solidFill>
              <a:schemeClr val="tx1"/>
            </a:solidFill>
            <a:miter lim="800000"/>
            <a:headEnd/>
            <a:tailEnd/>
          </a:ln>
          <a:effectLst>
            <a:innerShdw blurRad="63500" dist="50800" dir="18900000">
              <a:prstClr val="black">
                <a:alpha val="50000"/>
              </a:prstClr>
            </a:innerShdw>
          </a:effectLst>
        </p:spPr>
        <p:txBody>
          <a:bodyPr wrap="none" anchor="ctr"/>
          <a:lstStyle/>
          <a:p>
            <a:pPr fontAlgn="base">
              <a:spcBef>
                <a:spcPct val="0"/>
              </a:spcBef>
              <a:spcAft>
                <a:spcPct val="0"/>
              </a:spcAft>
              <a:defRPr/>
            </a:pPr>
            <a:endParaRPr lang="en-US">
              <a:solidFill>
                <a:prstClr val="black"/>
              </a:solidFill>
            </a:endParaRPr>
          </a:p>
        </p:txBody>
      </p:sp>
      <p:sp>
        <p:nvSpPr>
          <p:cNvPr id="35846" name="Rectangle 6"/>
          <p:cNvSpPr>
            <a:spLocks noChangeArrowheads="1"/>
          </p:cNvSpPr>
          <p:nvPr userDrawn="1"/>
        </p:nvSpPr>
        <p:spPr bwMode="auto">
          <a:xfrm>
            <a:off x="0" y="6525344"/>
            <a:ext cx="9144000" cy="171872"/>
          </a:xfrm>
          <a:prstGeom prst="rect">
            <a:avLst/>
          </a:prstGeom>
          <a:solidFill>
            <a:srgbClr val="660066"/>
          </a:solidFill>
          <a:ln w="9525">
            <a:solidFill>
              <a:schemeClr val="tx1"/>
            </a:solidFill>
            <a:miter lim="800000"/>
            <a:headEnd/>
            <a:tailEnd/>
          </a:ln>
          <a:effectLst>
            <a:innerShdw blurRad="63500" dist="50800" dir="18900000">
              <a:prstClr val="black">
                <a:alpha val="50000"/>
              </a:prstClr>
            </a:innerShdw>
          </a:effectLst>
        </p:spPr>
        <p:txBody>
          <a:bodyPr wrap="none" anchor="ctr"/>
          <a:lstStyle/>
          <a:p>
            <a:pPr fontAlgn="base">
              <a:spcBef>
                <a:spcPct val="0"/>
              </a:spcBef>
              <a:spcAft>
                <a:spcPct val="0"/>
              </a:spcAft>
              <a:defRPr/>
            </a:pPr>
            <a:endParaRPr lang="en-US">
              <a:solidFill>
                <a:prstClr val="black"/>
              </a:solidFill>
            </a:endParaRPr>
          </a:p>
        </p:txBody>
      </p:sp>
      <p:pic>
        <p:nvPicPr>
          <p:cNvPr id="1034" name="Picture 10" descr="Sciltlogo2010.jp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152400"/>
            <a:ext cx="51054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userDrawn="1"/>
        </p:nvCxnSpPr>
        <p:spPr>
          <a:xfrm>
            <a:off x="0" y="1268413"/>
            <a:ext cx="9144000" cy="0"/>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pic>
        <p:nvPicPr>
          <p:cNvPr id="1036" name="Picture 2"/>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740650" y="174625"/>
            <a:ext cx="12922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795963" y="23813"/>
            <a:ext cx="11525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9669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ctr" rtl="0" eaLnBrk="0" fontAlgn="base" hangingPunct="0">
        <a:spcBef>
          <a:spcPct val="0"/>
        </a:spcBef>
        <a:spcAft>
          <a:spcPct val="0"/>
        </a:spcAft>
        <a:defRPr sz="3200" b="1">
          <a:solidFill>
            <a:srgbClr val="660066"/>
          </a:solidFill>
          <a:effectLst>
            <a:outerShdw blurRad="38100" dist="38100" dir="2700000" algn="tl">
              <a:srgbClr val="000000">
                <a:alpha val="43137"/>
              </a:srgbClr>
            </a:outerShdw>
          </a:effectLst>
          <a:latin typeface="Candara" pitchFamily="34" charset="0"/>
          <a:ea typeface="+mj-ea"/>
          <a:cs typeface="+mj-cs"/>
        </a:defRPr>
      </a:lvl1pPr>
      <a:lvl2pPr algn="ctr" rtl="0" eaLnBrk="0" fontAlgn="base" hangingPunct="0">
        <a:spcBef>
          <a:spcPct val="0"/>
        </a:spcBef>
        <a:spcAft>
          <a:spcPct val="0"/>
        </a:spcAft>
        <a:defRPr sz="3200" b="1">
          <a:solidFill>
            <a:srgbClr val="660066"/>
          </a:solidFill>
          <a:latin typeface="Candara" pitchFamily="34" charset="0"/>
          <a:cs typeface="Arial" charset="0"/>
        </a:defRPr>
      </a:lvl2pPr>
      <a:lvl3pPr algn="ctr" rtl="0" eaLnBrk="0" fontAlgn="base" hangingPunct="0">
        <a:spcBef>
          <a:spcPct val="0"/>
        </a:spcBef>
        <a:spcAft>
          <a:spcPct val="0"/>
        </a:spcAft>
        <a:defRPr sz="3200" b="1">
          <a:solidFill>
            <a:srgbClr val="660066"/>
          </a:solidFill>
          <a:latin typeface="Candara" pitchFamily="34" charset="0"/>
          <a:cs typeface="Arial" charset="0"/>
        </a:defRPr>
      </a:lvl3pPr>
      <a:lvl4pPr algn="ctr" rtl="0" eaLnBrk="0" fontAlgn="base" hangingPunct="0">
        <a:spcBef>
          <a:spcPct val="0"/>
        </a:spcBef>
        <a:spcAft>
          <a:spcPct val="0"/>
        </a:spcAft>
        <a:defRPr sz="3200" b="1">
          <a:solidFill>
            <a:srgbClr val="660066"/>
          </a:solidFill>
          <a:latin typeface="Candara" pitchFamily="34" charset="0"/>
          <a:cs typeface="Arial" charset="0"/>
        </a:defRPr>
      </a:lvl4pPr>
      <a:lvl5pPr algn="ctr" rtl="0" eaLnBrk="0" fontAlgn="base" hangingPunct="0">
        <a:spcBef>
          <a:spcPct val="0"/>
        </a:spcBef>
        <a:spcAft>
          <a:spcPct val="0"/>
        </a:spcAft>
        <a:defRPr sz="3200" b="1">
          <a:solidFill>
            <a:srgbClr val="660066"/>
          </a:solidFill>
          <a:latin typeface="Candara" pitchFamily="34" charset="0"/>
          <a:cs typeface="Arial" charset="0"/>
        </a:defRPr>
      </a:lvl5pPr>
      <a:lvl6pPr marL="457200" algn="ctr" rtl="0" fontAlgn="base">
        <a:spcBef>
          <a:spcPct val="0"/>
        </a:spcBef>
        <a:spcAft>
          <a:spcPct val="0"/>
        </a:spcAft>
        <a:defRPr sz="4400" b="1">
          <a:solidFill>
            <a:srgbClr val="000099"/>
          </a:solidFill>
          <a:latin typeface="Century Gothic" pitchFamily="34" charset="0"/>
          <a:cs typeface="Arial" charset="0"/>
        </a:defRPr>
      </a:lvl6pPr>
      <a:lvl7pPr marL="914400" algn="ctr" rtl="0" fontAlgn="base">
        <a:spcBef>
          <a:spcPct val="0"/>
        </a:spcBef>
        <a:spcAft>
          <a:spcPct val="0"/>
        </a:spcAft>
        <a:defRPr sz="4400" b="1">
          <a:solidFill>
            <a:srgbClr val="000099"/>
          </a:solidFill>
          <a:latin typeface="Century Gothic" pitchFamily="34" charset="0"/>
          <a:cs typeface="Arial" charset="0"/>
        </a:defRPr>
      </a:lvl7pPr>
      <a:lvl8pPr marL="1371600" algn="ctr" rtl="0" fontAlgn="base">
        <a:spcBef>
          <a:spcPct val="0"/>
        </a:spcBef>
        <a:spcAft>
          <a:spcPct val="0"/>
        </a:spcAft>
        <a:defRPr sz="4400" b="1">
          <a:solidFill>
            <a:srgbClr val="000099"/>
          </a:solidFill>
          <a:latin typeface="Century Gothic" pitchFamily="34" charset="0"/>
          <a:cs typeface="Arial" charset="0"/>
        </a:defRPr>
      </a:lvl8pPr>
      <a:lvl9pPr marL="1828800" algn="ctr" rtl="0" fontAlgn="base">
        <a:spcBef>
          <a:spcPct val="0"/>
        </a:spcBef>
        <a:spcAft>
          <a:spcPct val="0"/>
        </a:spcAft>
        <a:defRPr sz="4400" b="1">
          <a:solidFill>
            <a:srgbClr val="000099"/>
          </a:solidFill>
          <a:latin typeface="Century Gothic" pitchFamily="34" charset="0"/>
          <a:cs typeface="Arial" charset="0"/>
        </a:defRPr>
      </a:lvl9pPr>
    </p:titleStyle>
    <p:bodyStyle>
      <a:lvl1pPr marL="342900" indent="-342900" algn="l" rtl="0" eaLnBrk="0" fontAlgn="base" hangingPunct="0">
        <a:spcBef>
          <a:spcPct val="20000"/>
        </a:spcBef>
        <a:spcAft>
          <a:spcPct val="0"/>
        </a:spcAft>
        <a:defRPr sz="2600" b="1">
          <a:solidFill>
            <a:srgbClr val="000099"/>
          </a:solidFill>
          <a:latin typeface="Candara" pitchFamily="34" charset="0"/>
          <a:ea typeface="+mn-ea"/>
          <a:cs typeface="+mn-cs"/>
        </a:defRPr>
      </a:lvl1pPr>
      <a:lvl2pPr marL="742950" indent="-285750" algn="l" rtl="0" eaLnBrk="0" fontAlgn="base" hangingPunct="0">
        <a:spcBef>
          <a:spcPct val="20000"/>
        </a:spcBef>
        <a:spcAft>
          <a:spcPct val="0"/>
        </a:spcAft>
        <a:defRPr sz="2000">
          <a:solidFill>
            <a:srgbClr val="000099"/>
          </a:solidFill>
          <a:latin typeface="Candara" pitchFamily="34" charset="0"/>
          <a:cs typeface="+mn-cs"/>
        </a:defRPr>
      </a:lvl2pPr>
      <a:lvl3pPr marL="1143000" indent="-228600" algn="l" rtl="0" eaLnBrk="0" fontAlgn="base" hangingPunct="0">
        <a:spcBef>
          <a:spcPct val="20000"/>
        </a:spcBef>
        <a:spcAft>
          <a:spcPct val="0"/>
        </a:spcAft>
        <a:defRPr>
          <a:solidFill>
            <a:srgbClr val="000099"/>
          </a:solidFill>
          <a:latin typeface="Candara" pitchFamily="34" charset="0"/>
          <a:cs typeface="+mn-cs"/>
        </a:defRPr>
      </a:lvl3pPr>
      <a:lvl4pPr marL="1600200" indent="-228600" algn="l" rtl="0" eaLnBrk="0" fontAlgn="base" hangingPunct="0">
        <a:spcBef>
          <a:spcPct val="20000"/>
        </a:spcBef>
        <a:spcAft>
          <a:spcPct val="0"/>
        </a:spcAft>
        <a:defRPr sz="1600">
          <a:solidFill>
            <a:srgbClr val="000099"/>
          </a:solidFill>
          <a:latin typeface="Candara" pitchFamily="34" charset="0"/>
          <a:cs typeface="+mn-cs"/>
        </a:defRPr>
      </a:lvl4pPr>
      <a:lvl5pPr marL="2057400" indent="-228600" algn="l" rtl="0" eaLnBrk="0" fontAlgn="base" hangingPunct="0">
        <a:spcBef>
          <a:spcPct val="20000"/>
        </a:spcBef>
        <a:spcAft>
          <a:spcPct val="0"/>
        </a:spcAft>
        <a:defRPr sz="1600">
          <a:solidFill>
            <a:srgbClr val="000099"/>
          </a:solidFill>
          <a:latin typeface="Candara" pitchFamily="34" charset="0"/>
          <a:cs typeface="+mn-cs"/>
        </a:defRPr>
      </a:lvl5pPr>
      <a:lvl6pPr marL="2514600" indent="-228600" algn="l" rtl="0" fontAlgn="base">
        <a:spcBef>
          <a:spcPct val="20000"/>
        </a:spcBef>
        <a:spcAft>
          <a:spcPct val="0"/>
        </a:spcAft>
        <a:defRPr sz="2000">
          <a:solidFill>
            <a:srgbClr val="000099"/>
          </a:solidFill>
          <a:latin typeface="+mn-lt"/>
          <a:cs typeface="+mn-cs"/>
        </a:defRPr>
      </a:lvl6pPr>
      <a:lvl7pPr marL="2971800" indent="-228600" algn="l" rtl="0" fontAlgn="base">
        <a:spcBef>
          <a:spcPct val="20000"/>
        </a:spcBef>
        <a:spcAft>
          <a:spcPct val="0"/>
        </a:spcAft>
        <a:defRPr sz="2000">
          <a:solidFill>
            <a:srgbClr val="000099"/>
          </a:solidFill>
          <a:latin typeface="+mn-lt"/>
          <a:cs typeface="+mn-cs"/>
        </a:defRPr>
      </a:lvl7pPr>
      <a:lvl8pPr marL="3429000" indent="-228600" algn="l" rtl="0" fontAlgn="base">
        <a:spcBef>
          <a:spcPct val="20000"/>
        </a:spcBef>
        <a:spcAft>
          <a:spcPct val="0"/>
        </a:spcAft>
        <a:defRPr sz="2000">
          <a:solidFill>
            <a:srgbClr val="000099"/>
          </a:solidFill>
          <a:latin typeface="+mn-lt"/>
          <a:cs typeface="+mn-cs"/>
        </a:defRPr>
      </a:lvl8pPr>
      <a:lvl9pPr marL="3886200" indent="-228600" algn="l" rtl="0" fontAlgn="base">
        <a:spcBef>
          <a:spcPct val="20000"/>
        </a:spcBef>
        <a:spcAft>
          <a:spcPct val="0"/>
        </a:spcAft>
        <a:defRPr sz="2000">
          <a:solidFill>
            <a:srgbClr val="0000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archaeolink.com/traditional_chinese_architecture.htm" TargetMode="External"/><Relationship Id="rId2" Type="http://schemas.openxmlformats.org/officeDocument/2006/relationships/hyperlink" Target="http://www.britannica.com/EBchecked/topic/719162/Chinese-architecture" TargetMode="External"/><Relationship Id="rId1" Type="http://schemas.openxmlformats.org/officeDocument/2006/relationships/slideLayout" Target="../slideLayouts/slideLayout7.xml"/><Relationship Id="rId5" Type="http://schemas.openxmlformats.org/officeDocument/2006/relationships/hyperlink" Target="http://architecture.pppst.com/chinese.html" TargetMode="External"/><Relationship Id="rId4" Type="http://schemas.openxmlformats.org/officeDocument/2006/relationships/hyperlink" Target="http://www.historyforkids.org/learn/china/architectur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bing.com/images/search?q=Hakka+Round+Houses&amp;Form=IQFRDR#view=detail&amp;id=EACC738D9E18F9ADB10F8779032A7EF172B3FE9A&amp;selectedIndex=9"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28801"/>
            <a:ext cx="7772400" cy="936103"/>
          </a:xfrm>
        </p:spPr>
        <p:txBody>
          <a:bodyPr/>
          <a:lstStyle/>
          <a:p>
            <a:r>
              <a:rPr lang="en-GB" dirty="0" smtClean="0">
                <a:effectLst/>
              </a:rPr>
              <a:t>Architecture </a:t>
            </a:r>
            <a:r>
              <a:rPr lang="en-GB" dirty="0">
                <a:effectLst/>
              </a:rPr>
              <a:t>in China</a:t>
            </a:r>
            <a:r>
              <a:rPr lang="en-GB" i="1" dirty="0">
                <a:effectLst/>
              </a:rPr>
              <a:t> </a:t>
            </a:r>
            <a:endParaRPr lang="en-GB" dirty="0"/>
          </a:p>
        </p:txBody>
      </p:sp>
      <p:sp>
        <p:nvSpPr>
          <p:cNvPr id="5" name="Subtitle 4"/>
          <p:cNvSpPr>
            <a:spLocks noGrp="1"/>
          </p:cNvSpPr>
          <p:nvPr>
            <p:ph type="subTitle" idx="1"/>
          </p:nvPr>
        </p:nvSpPr>
        <p:spPr>
          <a:xfrm>
            <a:off x="1475656" y="2492896"/>
            <a:ext cx="6400800" cy="1752600"/>
          </a:xfrm>
        </p:spPr>
        <p:txBody>
          <a:bodyPr/>
          <a:lstStyle/>
          <a:p>
            <a:r>
              <a:rPr lang="en-GB" i="1" dirty="0"/>
              <a:t>Where do you start with China? The variety and diverse architecture from modern to traditional is truly amazing.</a:t>
            </a:r>
            <a:endParaRPr lang="en-GB" dirty="0"/>
          </a:p>
        </p:txBody>
      </p:sp>
    </p:spTree>
    <p:extLst>
      <p:ext uri="{BB962C8B-B14F-4D97-AF65-F5344CB8AC3E}">
        <p14:creationId xmlns:p14="http://schemas.microsoft.com/office/powerpoint/2010/main" val="789766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4785"/>
            <a:ext cx="7772400" cy="2115666"/>
          </a:xfrm>
        </p:spPr>
        <p:txBody>
          <a:bodyPr/>
          <a:lstStyle/>
          <a:p>
            <a:r>
              <a:rPr lang="en-GB" sz="3200" dirty="0">
                <a:effectLst/>
              </a:rPr>
              <a:t>Housing in the North of China</a:t>
            </a:r>
            <a:r>
              <a:rPr lang="en-GB" sz="2800" dirty="0">
                <a:effectLst/>
              </a:rPr>
              <a:t/>
            </a:r>
            <a:br>
              <a:rPr lang="en-GB" sz="2800" dirty="0">
                <a:effectLst/>
              </a:rPr>
            </a:br>
            <a:r>
              <a:rPr lang="en-GB" sz="2400" dirty="0">
                <a:solidFill>
                  <a:srgbClr val="000099"/>
                </a:solidFill>
                <a:effectLst/>
                <a:ea typeface="+mn-ea"/>
                <a:cs typeface="+mn-cs"/>
              </a:rPr>
              <a:t>The photograph below shows a traditional house from Northern China. This kind of house is called a “One Bright, Two Dark” house.</a:t>
            </a:r>
            <a:r>
              <a:rPr lang="en-GB" dirty="0">
                <a:effectLst/>
              </a:rPr>
              <a:t/>
            </a:r>
            <a:br>
              <a:rPr lang="en-GB" dirty="0">
                <a:effectLst/>
              </a:rPr>
            </a:br>
            <a:endParaRPr lang="en-GB" dirty="0"/>
          </a:p>
        </p:txBody>
      </p:sp>
      <p:pic>
        <p:nvPicPr>
          <p:cNvPr id="4" name="Picture 3" descr="C:\Users\tjb12202\AppData\Local\Microsoft\Windows\Temporary Internet Files\Content.Word\DSCN729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140968"/>
            <a:ext cx="4680520" cy="3312368"/>
          </a:xfrm>
          <a:prstGeom prst="rect">
            <a:avLst/>
          </a:prstGeom>
          <a:noFill/>
          <a:ln>
            <a:noFill/>
          </a:ln>
        </p:spPr>
      </p:pic>
    </p:spTree>
    <p:extLst>
      <p:ext uri="{BB962C8B-B14F-4D97-AF65-F5344CB8AC3E}">
        <p14:creationId xmlns:p14="http://schemas.microsoft.com/office/powerpoint/2010/main" val="319412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628800"/>
            <a:ext cx="8496944" cy="4536504"/>
          </a:xfrm>
        </p:spPr>
        <p:txBody>
          <a:bodyPr/>
          <a:lstStyle/>
          <a:p>
            <a:pPr marL="457200" indent="-457200" algn="l">
              <a:buFont typeface="Arial" pitchFamily="34" charset="0"/>
              <a:buChar char="•"/>
            </a:pPr>
            <a:r>
              <a:rPr lang="en-GB" sz="2400" dirty="0"/>
              <a:t>The house is in the shape of a rectangle and always has three rooms in a line. It always faces south – the south wall being the front of the house and this is also where the door is to enter the house.</a:t>
            </a:r>
          </a:p>
          <a:p>
            <a:pPr marL="457200" indent="-457200" algn="l">
              <a:buFont typeface="Arial" pitchFamily="34" charset="0"/>
              <a:buChar char="•"/>
            </a:pPr>
            <a:r>
              <a:rPr lang="en-GB" sz="2400" dirty="0"/>
              <a:t>The main room is the bright room. The bright room opens to the south and is usually the largest room. </a:t>
            </a:r>
            <a:endParaRPr lang="en-GB" sz="2400" dirty="0" smtClean="0"/>
          </a:p>
          <a:p>
            <a:pPr marL="457200" indent="-457200" algn="l">
              <a:buFont typeface="Arial" pitchFamily="34" charset="0"/>
              <a:buChar char="•"/>
            </a:pPr>
            <a:r>
              <a:rPr lang="en-GB" sz="2400" dirty="0"/>
              <a:t>T</a:t>
            </a:r>
            <a:r>
              <a:rPr lang="en-GB" sz="2400" dirty="0" smtClean="0"/>
              <a:t>he </a:t>
            </a:r>
            <a:r>
              <a:rPr lang="en-GB" sz="2400" dirty="0"/>
              <a:t>floor also might be raised. One reason why this room might be very important is because it contains the ancestral shrine. This is where we the family worship the family ancestor. You can see the shrine as soon as you enter the room.</a:t>
            </a:r>
          </a:p>
          <a:p>
            <a:endParaRPr lang="en-GB" dirty="0"/>
          </a:p>
        </p:txBody>
      </p:sp>
    </p:spTree>
    <p:extLst>
      <p:ext uri="{BB962C8B-B14F-4D97-AF65-F5344CB8AC3E}">
        <p14:creationId xmlns:p14="http://schemas.microsoft.com/office/powerpoint/2010/main" val="2095340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1700808"/>
            <a:ext cx="8712968" cy="4536504"/>
          </a:xfrm>
        </p:spPr>
        <p:txBody>
          <a:bodyPr/>
          <a:lstStyle/>
          <a:p>
            <a:pPr marL="457200" indent="-457200" algn="l">
              <a:buFont typeface="Arial" pitchFamily="34" charset="0"/>
              <a:buChar char="•"/>
            </a:pPr>
            <a:r>
              <a:rPr lang="en-GB" dirty="0"/>
              <a:t>The room also has one or two cooking stoves. </a:t>
            </a:r>
            <a:r>
              <a:rPr lang="en-GB" dirty="0" smtClean="0"/>
              <a:t>However</a:t>
            </a:r>
            <a:r>
              <a:rPr lang="en-GB" dirty="0"/>
              <a:t>, these are not only where the family cook. They are also an important source of heat in the winter. </a:t>
            </a:r>
            <a:endParaRPr lang="en-GB" dirty="0" smtClean="0"/>
          </a:p>
          <a:p>
            <a:pPr marL="457200" indent="-457200" algn="l">
              <a:buFont typeface="Arial" pitchFamily="34" charset="0"/>
              <a:buChar char="•"/>
            </a:pPr>
            <a:r>
              <a:rPr lang="en-GB" dirty="0" smtClean="0"/>
              <a:t>Farm </a:t>
            </a:r>
            <a:r>
              <a:rPr lang="en-GB" dirty="0"/>
              <a:t>equipment which the farmers cannot keep outside are also stored in this room.</a:t>
            </a:r>
          </a:p>
        </p:txBody>
      </p:sp>
    </p:spTree>
    <p:extLst>
      <p:ext uri="{BB962C8B-B14F-4D97-AF65-F5344CB8AC3E}">
        <p14:creationId xmlns:p14="http://schemas.microsoft.com/office/powerpoint/2010/main" val="2482454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412776"/>
            <a:ext cx="8496944" cy="4536504"/>
          </a:xfrm>
        </p:spPr>
        <p:txBody>
          <a:bodyPr/>
          <a:lstStyle/>
          <a:p>
            <a:pPr algn="l"/>
            <a:r>
              <a:rPr lang="en-GB" dirty="0"/>
              <a:t>On either side of the “bright room” there are two “dark rooms”. Both of these rooms have small latticed windows on the south wall and contain a “</a:t>
            </a:r>
            <a:r>
              <a:rPr lang="en-GB" dirty="0" err="1"/>
              <a:t>kang</a:t>
            </a:r>
            <a:r>
              <a:rPr lang="en-GB" dirty="0"/>
              <a:t>”. The </a:t>
            </a:r>
            <a:r>
              <a:rPr lang="en-GB" dirty="0" err="1"/>
              <a:t>kang</a:t>
            </a:r>
            <a:r>
              <a:rPr lang="en-GB" dirty="0"/>
              <a:t> is a platform made out of bricks. In the cold winter, warm air is carried from the stove in the bright room to the centre of the </a:t>
            </a:r>
            <a:r>
              <a:rPr lang="en-GB" dirty="0" err="1"/>
              <a:t>kang</a:t>
            </a:r>
            <a:r>
              <a:rPr lang="en-GB" dirty="0"/>
              <a:t> by a system of pipes. The warm air rises through the </a:t>
            </a:r>
            <a:r>
              <a:rPr lang="en-GB" dirty="0" err="1"/>
              <a:t>kang</a:t>
            </a:r>
            <a:r>
              <a:rPr lang="en-GB" dirty="0"/>
              <a:t> and it becomes the centre for family life – just as a fire place might do in Scotland. At night, people can sleep on the </a:t>
            </a:r>
            <a:r>
              <a:rPr lang="en-GB" dirty="0" err="1"/>
              <a:t>kang</a:t>
            </a:r>
            <a:r>
              <a:rPr lang="en-GB" dirty="0"/>
              <a:t> and during the day they sit there working, preparing food, sewing or just talking.</a:t>
            </a:r>
          </a:p>
        </p:txBody>
      </p:sp>
    </p:spTree>
    <p:extLst>
      <p:ext uri="{BB962C8B-B14F-4D97-AF65-F5344CB8AC3E}">
        <p14:creationId xmlns:p14="http://schemas.microsoft.com/office/powerpoint/2010/main" val="2759088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1700808"/>
            <a:ext cx="8496944" cy="4536504"/>
          </a:xfrm>
        </p:spPr>
        <p:txBody>
          <a:bodyPr/>
          <a:lstStyle/>
          <a:p>
            <a:r>
              <a:rPr lang="en-GB" dirty="0"/>
              <a:t>The “dark room” in the West is the less important dark room. The younger generation – a son and his family – will live here. It is quieter during the day. The family will keep grain here.</a:t>
            </a:r>
          </a:p>
        </p:txBody>
      </p:sp>
    </p:spTree>
    <p:extLst>
      <p:ext uri="{BB962C8B-B14F-4D97-AF65-F5344CB8AC3E}">
        <p14:creationId xmlns:p14="http://schemas.microsoft.com/office/powerpoint/2010/main" val="4152079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1700808"/>
            <a:ext cx="8496944" cy="4536504"/>
          </a:xfrm>
        </p:spPr>
        <p:txBody>
          <a:bodyPr/>
          <a:lstStyle/>
          <a:p>
            <a:pPr algn="l"/>
            <a:r>
              <a:rPr lang="en-GB" dirty="0"/>
              <a:t>From the outside, the house is quite bare. It will often be made out of earth or if the family is richer, out of bricks. There may be some colourful decoration around the windows and doors</a:t>
            </a:r>
            <a:r>
              <a:rPr lang="en-GB" dirty="0" smtClean="0"/>
              <a:t>.</a:t>
            </a:r>
          </a:p>
          <a:p>
            <a:pPr algn="l"/>
            <a:r>
              <a:rPr lang="en-GB" dirty="0"/>
              <a:t>There may be a yard in front of the door to the South. This may contain a toilet, a well, a storage shed for wood and straw and pens for raising chickens, ducks or a pig.</a:t>
            </a:r>
          </a:p>
          <a:p>
            <a:endParaRPr lang="en-GB" dirty="0"/>
          </a:p>
        </p:txBody>
      </p:sp>
    </p:spTree>
    <p:extLst>
      <p:ext uri="{BB962C8B-B14F-4D97-AF65-F5344CB8AC3E}">
        <p14:creationId xmlns:p14="http://schemas.microsoft.com/office/powerpoint/2010/main" val="266295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1340768"/>
            <a:ext cx="7200800" cy="1008112"/>
          </a:xfrm>
        </p:spPr>
        <p:txBody>
          <a:bodyPr/>
          <a:lstStyle/>
          <a:p>
            <a:r>
              <a:rPr lang="en-GB" dirty="0"/>
              <a:t>Task</a:t>
            </a:r>
            <a:r>
              <a:rPr lang="en-GB" dirty="0" smtClean="0"/>
              <a:t>:</a:t>
            </a:r>
            <a:endParaRPr lang="en-GB" dirty="0"/>
          </a:p>
        </p:txBody>
      </p:sp>
      <p:sp>
        <p:nvSpPr>
          <p:cNvPr id="3" name="Subtitle 2"/>
          <p:cNvSpPr>
            <a:spLocks noGrp="1"/>
          </p:cNvSpPr>
          <p:nvPr>
            <p:ph type="subTitle" idx="1"/>
          </p:nvPr>
        </p:nvSpPr>
        <p:spPr>
          <a:xfrm>
            <a:off x="395536" y="2348880"/>
            <a:ext cx="8424936" cy="3744416"/>
          </a:xfrm>
        </p:spPr>
        <p:txBody>
          <a:bodyPr/>
          <a:lstStyle/>
          <a:p>
            <a:pPr marL="457200" indent="-457200" algn="l">
              <a:buFont typeface="Arial" pitchFamily="34" charset="0"/>
              <a:buChar char="•"/>
            </a:pPr>
            <a:r>
              <a:rPr lang="en-GB" dirty="0" smtClean="0"/>
              <a:t>The </a:t>
            </a:r>
            <a:r>
              <a:rPr lang="en-GB" dirty="0"/>
              <a:t>“two dark, one bright” home is an energy efficient home.</a:t>
            </a:r>
          </a:p>
          <a:p>
            <a:pPr marL="457200" indent="-457200" algn="l">
              <a:buFont typeface="Arial" pitchFamily="34" charset="0"/>
              <a:buChar char="•"/>
            </a:pPr>
            <a:r>
              <a:rPr lang="en-GB" dirty="0">
                <a:solidFill>
                  <a:srgbClr val="7030A0"/>
                </a:solidFill>
              </a:rPr>
              <a:t>How can we heat our houses efficiently in Scotland? Investigate ways of making our homes and schools more energy efficient using the Internet.</a:t>
            </a:r>
          </a:p>
          <a:p>
            <a:pPr marL="457200" indent="-457200" algn="l">
              <a:buFont typeface="Arial" pitchFamily="34" charset="0"/>
              <a:buChar char="•"/>
            </a:pPr>
            <a:r>
              <a:rPr lang="en-GB" dirty="0"/>
              <a:t>Why do you think Chinese people like to have mountains or trees to the north of the house?     </a:t>
            </a:r>
          </a:p>
          <a:p>
            <a:endParaRPr lang="en-GB" dirty="0"/>
          </a:p>
        </p:txBody>
      </p:sp>
    </p:spTree>
    <p:extLst>
      <p:ext uri="{BB962C8B-B14F-4D97-AF65-F5344CB8AC3E}">
        <p14:creationId xmlns:p14="http://schemas.microsoft.com/office/powerpoint/2010/main" val="2328333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628800"/>
            <a:ext cx="7772400" cy="866527"/>
          </a:xfrm>
        </p:spPr>
        <p:txBody>
          <a:bodyPr/>
          <a:lstStyle/>
          <a:p>
            <a:r>
              <a:rPr lang="en-GB" dirty="0"/>
              <a:t>The Eaves of the House and the </a:t>
            </a:r>
            <a:r>
              <a:rPr lang="en-GB" dirty="0" smtClean="0"/>
              <a:t>Sun</a:t>
            </a:r>
            <a:endParaRPr lang="en-GB" dirty="0"/>
          </a:p>
        </p:txBody>
      </p:sp>
      <p:sp>
        <p:nvSpPr>
          <p:cNvPr id="3" name="Subtitle 2"/>
          <p:cNvSpPr>
            <a:spLocks noGrp="1"/>
          </p:cNvSpPr>
          <p:nvPr>
            <p:ph type="subTitle" idx="1"/>
          </p:nvPr>
        </p:nvSpPr>
        <p:spPr>
          <a:xfrm>
            <a:off x="755576" y="2636912"/>
            <a:ext cx="7920880" cy="3456384"/>
          </a:xfrm>
        </p:spPr>
        <p:txBody>
          <a:bodyPr/>
          <a:lstStyle/>
          <a:p>
            <a:pPr algn="l"/>
            <a:r>
              <a:rPr lang="en-GB" dirty="0" smtClean="0"/>
              <a:t>Houses </a:t>
            </a:r>
            <a:r>
              <a:rPr lang="en-GB" dirty="0"/>
              <a:t>in China have adapted to the angle of the sun. The position of the sun varies according to the season. The sun is low in the winter and high in the summer. This means that sunlight approaches the house at different angles in winter and summer.</a:t>
            </a:r>
          </a:p>
          <a:p>
            <a:endParaRPr lang="en-GB" dirty="0"/>
          </a:p>
        </p:txBody>
      </p:sp>
    </p:spTree>
    <p:extLst>
      <p:ext uri="{BB962C8B-B14F-4D97-AF65-F5344CB8AC3E}">
        <p14:creationId xmlns:p14="http://schemas.microsoft.com/office/powerpoint/2010/main" val="1193369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628800"/>
            <a:ext cx="7772400" cy="866527"/>
          </a:xfrm>
        </p:spPr>
        <p:txBody>
          <a:bodyPr/>
          <a:lstStyle/>
          <a:p>
            <a:r>
              <a:rPr lang="en-GB" dirty="0"/>
              <a:t>The Eaves of the House and the </a:t>
            </a:r>
            <a:r>
              <a:rPr lang="en-GB" dirty="0" smtClean="0"/>
              <a:t>Sun</a:t>
            </a:r>
            <a:endParaRPr lang="en-GB" dirty="0"/>
          </a:p>
        </p:txBody>
      </p:sp>
      <p:sp>
        <p:nvSpPr>
          <p:cNvPr id="3" name="Subtitle 2"/>
          <p:cNvSpPr>
            <a:spLocks noGrp="1"/>
          </p:cNvSpPr>
          <p:nvPr>
            <p:ph type="subTitle" idx="1"/>
          </p:nvPr>
        </p:nvSpPr>
        <p:spPr>
          <a:xfrm>
            <a:off x="755576" y="2636912"/>
            <a:ext cx="7920880" cy="3456384"/>
          </a:xfrm>
        </p:spPr>
        <p:txBody>
          <a:bodyPr/>
          <a:lstStyle/>
          <a:p>
            <a:pPr marL="457200" indent="-457200" algn="l">
              <a:buFont typeface="Arial" pitchFamily="34" charset="0"/>
              <a:buChar char="•"/>
            </a:pPr>
            <a:r>
              <a:rPr lang="en-GB" dirty="0"/>
              <a:t>In winter the angle is low. Sunlight travels under the eaves and throughout the walls to heat up the interior.</a:t>
            </a:r>
          </a:p>
          <a:p>
            <a:pPr marL="457200" indent="-457200" algn="l">
              <a:buFont typeface="Arial" pitchFamily="34" charset="0"/>
              <a:buChar char="•"/>
            </a:pPr>
            <a:r>
              <a:rPr lang="en-GB" dirty="0"/>
              <a:t>In summer the angle is high. As a result the eaves shelter the house from the sun and the interior stays cool. Thus, traditional Chinese housing has adapted to the environment.</a:t>
            </a:r>
          </a:p>
          <a:p>
            <a:endParaRPr lang="en-GB" dirty="0"/>
          </a:p>
        </p:txBody>
      </p:sp>
    </p:spTree>
    <p:extLst>
      <p:ext uri="{BB962C8B-B14F-4D97-AF65-F5344CB8AC3E}">
        <p14:creationId xmlns:p14="http://schemas.microsoft.com/office/powerpoint/2010/main" val="1999371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628800"/>
            <a:ext cx="7772400" cy="1470025"/>
          </a:xfrm>
        </p:spPr>
        <p:txBody>
          <a:bodyPr/>
          <a:lstStyle/>
          <a:p>
            <a:r>
              <a:rPr lang="en-GB" dirty="0">
                <a:effectLst/>
              </a:rPr>
              <a:t>Houses in the North </a:t>
            </a:r>
            <a:r>
              <a:rPr lang="en-GB" dirty="0" smtClean="0">
                <a:effectLst/>
              </a:rPr>
              <a:t>– </a:t>
            </a:r>
            <a:br>
              <a:rPr lang="en-GB" dirty="0" smtClean="0">
                <a:effectLst/>
              </a:rPr>
            </a:br>
            <a:r>
              <a:rPr lang="en-GB" dirty="0" smtClean="0">
                <a:effectLst/>
              </a:rPr>
              <a:t>Courtyard </a:t>
            </a:r>
            <a:r>
              <a:rPr lang="en-GB" dirty="0">
                <a:effectLst/>
              </a:rPr>
              <a:t>Houses</a:t>
            </a:r>
            <a:endParaRPr lang="en-GB" dirty="0"/>
          </a:p>
        </p:txBody>
      </p:sp>
      <p:sp>
        <p:nvSpPr>
          <p:cNvPr id="4" name="Subtitle 2"/>
          <p:cNvSpPr>
            <a:spLocks noGrp="1"/>
          </p:cNvSpPr>
          <p:nvPr>
            <p:ph type="subTitle" idx="1"/>
          </p:nvPr>
        </p:nvSpPr>
        <p:spPr>
          <a:xfrm>
            <a:off x="611560" y="3284984"/>
            <a:ext cx="7920880" cy="2232248"/>
          </a:xfrm>
        </p:spPr>
        <p:txBody>
          <a:bodyPr/>
          <a:lstStyle/>
          <a:p>
            <a:r>
              <a:rPr lang="en-GB" dirty="0"/>
              <a:t>These are the most well- known traditional type of houses in Northern China. They are “</a:t>
            </a:r>
            <a:r>
              <a:rPr lang="en-GB" dirty="0" err="1"/>
              <a:t>Siheyuan</a:t>
            </a:r>
            <a:r>
              <a:rPr lang="en-GB" dirty="0"/>
              <a:t>” or courtyard houses.</a:t>
            </a:r>
          </a:p>
        </p:txBody>
      </p:sp>
    </p:spTree>
    <p:extLst>
      <p:ext uri="{BB962C8B-B14F-4D97-AF65-F5344CB8AC3E}">
        <p14:creationId xmlns:p14="http://schemas.microsoft.com/office/powerpoint/2010/main" val="4133183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966779"/>
            <a:ext cx="8064896" cy="3693319"/>
          </a:xfrm>
          <a:prstGeom prst="rect">
            <a:avLst/>
          </a:prstGeom>
        </p:spPr>
        <p:txBody>
          <a:bodyPr wrap="square">
            <a:spAutoFit/>
          </a:bodyPr>
          <a:lstStyle/>
          <a:p>
            <a:r>
              <a:rPr lang="en-GB" b="1" dirty="0"/>
              <a:t>Architecture in China: </a:t>
            </a:r>
            <a:r>
              <a:rPr lang="en-GB" b="1" dirty="0" err="1"/>
              <a:t>weblinks</a:t>
            </a:r>
            <a:endParaRPr lang="en-GB" dirty="0"/>
          </a:p>
          <a:p>
            <a:r>
              <a:rPr lang="en-GB" u="sng" dirty="0">
                <a:hlinkClick r:id="rId2"/>
              </a:rPr>
              <a:t>http://www.britannica.com/EBchecked/topic/719162/Chinese-architecture</a:t>
            </a:r>
            <a:r>
              <a:rPr lang="en-GB" dirty="0"/>
              <a:t>: a very good place to start, with authoritative and quite detailed overview.</a:t>
            </a:r>
          </a:p>
          <a:p>
            <a:r>
              <a:rPr lang="en-GB" dirty="0"/>
              <a:t> </a:t>
            </a:r>
          </a:p>
          <a:p>
            <a:r>
              <a:rPr lang="en-GB" u="sng" dirty="0">
                <a:hlinkClick r:id="rId3"/>
              </a:rPr>
              <a:t>http://www.archaeolink.com/traditional_chinese_architecture.htm</a:t>
            </a:r>
            <a:r>
              <a:rPr lang="en-GB" dirty="0"/>
              <a:t> has more resources -- lots of good links.</a:t>
            </a:r>
          </a:p>
          <a:p>
            <a:r>
              <a:rPr lang="en-GB" dirty="0"/>
              <a:t> </a:t>
            </a:r>
          </a:p>
          <a:p>
            <a:r>
              <a:rPr lang="en-GB" dirty="0"/>
              <a:t>Specifically for younger children:</a:t>
            </a:r>
          </a:p>
          <a:p>
            <a:r>
              <a:rPr lang="en-GB" u="sng" dirty="0">
                <a:hlinkClick r:id="rId4"/>
              </a:rPr>
              <a:t>http://www.historyforkids.org/learn/china/architecture/</a:t>
            </a:r>
            <a:r>
              <a:rPr lang="en-GB" dirty="0"/>
              <a:t> </a:t>
            </a:r>
          </a:p>
          <a:p>
            <a:r>
              <a:rPr lang="en-GB" u="sng" dirty="0">
                <a:hlinkClick r:id="rId5"/>
              </a:rPr>
              <a:t>http://architecture.pppst.com/chinese.html</a:t>
            </a:r>
            <a:r>
              <a:rPr lang="en-GB" dirty="0"/>
              <a:t> </a:t>
            </a:r>
          </a:p>
          <a:p>
            <a:r>
              <a:rPr lang="en-GB" dirty="0"/>
              <a:t> </a:t>
            </a:r>
          </a:p>
          <a:p>
            <a:r>
              <a:rPr lang="en-GB" dirty="0"/>
              <a:t> </a:t>
            </a:r>
          </a:p>
        </p:txBody>
      </p:sp>
    </p:spTree>
    <p:extLst>
      <p:ext uri="{BB962C8B-B14F-4D97-AF65-F5344CB8AC3E}">
        <p14:creationId xmlns:p14="http://schemas.microsoft.com/office/powerpoint/2010/main" val="4135110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568" y="2060848"/>
            <a:ext cx="7776864" cy="3600400"/>
          </a:xfrm>
        </p:spPr>
        <p:txBody>
          <a:bodyPr/>
          <a:lstStyle/>
          <a:p>
            <a:pPr marL="457200" indent="-457200" algn="l">
              <a:buFont typeface="Arial" pitchFamily="34" charset="0"/>
              <a:buChar char="•"/>
            </a:pPr>
            <a:r>
              <a:rPr lang="en-GB" dirty="0" smtClean="0"/>
              <a:t>At </a:t>
            </a:r>
            <a:r>
              <a:rPr lang="en-GB" dirty="0"/>
              <a:t>the centre is a spacious courtyard. </a:t>
            </a:r>
            <a:endParaRPr lang="en-GB" dirty="0" smtClean="0"/>
          </a:p>
          <a:p>
            <a:pPr marL="457200" indent="-457200" algn="l">
              <a:buFont typeface="Arial" pitchFamily="34" charset="0"/>
              <a:buChar char="•"/>
            </a:pPr>
            <a:r>
              <a:rPr lang="en-GB" dirty="0" smtClean="0"/>
              <a:t>The </a:t>
            </a:r>
            <a:r>
              <a:rPr lang="en-GB" dirty="0"/>
              <a:t>arrangement of paths, trees , buildings is symmetrical. </a:t>
            </a:r>
            <a:endParaRPr lang="en-GB" dirty="0" smtClean="0"/>
          </a:p>
          <a:p>
            <a:pPr marL="457200" indent="-457200" algn="l">
              <a:buFont typeface="Arial" pitchFamily="34" charset="0"/>
              <a:buChar char="•"/>
            </a:pPr>
            <a:r>
              <a:rPr lang="en-GB" dirty="0" smtClean="0"/>
              <a:t>The </a:t>
            </a:r>
            <a:r>
              <a:rPr lang="en-GB" dirty="0"/>
              <a:t>main gate is very simple, opening into a small courtyard. </a:t>
            </a:r>
            <a:endParaRPr lang="en-GB" dirty="0" smtClean="0"/>
          </a:p>
          <a:p>
            <a:pPr marL="457200" indent="-457200" algn="l">
              <a:buFont typeface="Arial" pitchFamily="34" charset="0"/>
              <a:buChar char="•"/>
            </a:pPr>
            <a:r>
              <a:rPr lang="en-GB" dirty="0" smtClean="0"/>
              <a:t>This </a:t>
            </a:r>
            <a:r>
              <a:rPr lang="en-GB" dirty="0"/>
              <a:t>hides the size of house and provides privacy.</a:t>
            </a:r>
          </a:p>
          <a:p>
            <a:endParaRPr lang="en-GB" dirty="0"/>
          </a:p>
        </p:txBody>
      </p:sp>
    </p:spTree>
    <p:extLst>
      <p:ext uri="{BB962C8B-B14F-4D97-AF65-F5344CB8AC3E}">
        <p14:creationId xmlns:p14="http://schemas.microsoft.com/office/powerpoint/2010/main" val="3650192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568" y="2060848"/>
            <a:ext cx="7776864" cy="3600400"/>
          </a:xfrm>
        </p:spPr>
        <p:txBody>
          <a:bodyPr/>
          <a:lstStyle/>
          <a:p>
            <a:pPr algn="l"/>
            <a:r>
              <a:rPr lang="en-GB" dirty="0" smtClean="0"/>
              <a:t>The </a:t>
            </a:r>
            <a:r>
              <a:rPr lang="en-GB" dirty="0"/>
              <a:t>older generation live in the buildings at the very back of the house </a:t>
            </a:r>
            <a:r>
              <a:rPr lang="en-GB" dirty="0" smtClean="0"/>
              <a:t>- facing </a:t>
            </a:r>
            <a:r>
              <a:rPr lang="en-GB" dirty="0"/>
              <a:t>south. This is the most important building.</a:t>
            </a:r>
          </a:p>
          <a:p>
            <a:pPr algn="l"/>
            <a:r>
              <a:rPr lang="en-GB" dirty="0"/>
              <a:t>An older married son will live in the East of the building with his family. A younger married son will live in the west building with his family.</a:t>
            </a:r>
          </a:p>
          <a:p>
            <a:endParaRPr lang="en-GB" dirty="0"/>
          </a:p>
        </p:txBody>
      </p:sp>
    </p:spTree>
    <p:extLst>
      <p:ext uri="{BB962C8B-B14F-4D97-AF65-F5344CB8AC3E}">
        <p14:creationId xmlns:p14="http://schemas.microsoft.com/office/powerpoint/2010/main" val="711998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568" y="1340768"/>
            <a:ext cx="7776864" cy="1152128"/>
          </a:xfrm>
        </p:spPr>
        <p:txBody>
          <a:bodyPr/>
          <a:lstStyle/>
          <a:p>
            <a:r>
              <a:rPr lang="en-GB" dirty="0" smtClean="0"/>
              <a:t>A </a:t>
            </a:r>
            <a:r>
              <a:rPr lang="en-GB" dirty="0"/>
              <a:t>veranda goes around the perimeter of the courtyard. This provides shelter and shade</a:t>
            </a:r>
            <a:r>
              <a:rPr lang="en-GB" dirty="0" smtClean="0"/>
              <a:t>.</a:t>
            </a:r>
            <a:endParaRPr lang="en-GB" dirty="0"/>
          </a:p>
        </p:txBody>
      </p:sp>
      <p:pic>
        <p:nvPicPr>
          <p:cNvPr id="4" name="Picture 3" descr="C:\Users\tjb12202\AppData\Local\Microsoft\Windows\Temporary Internet Files\Content.Word\DSCN7364.jpg"/>
          <p:cNvPicPr/>
          <p:nvPr/>
        </p:nvPicPr>
        <p:blipFill rotWithShape="1">
          <a:blip r:embed="rId2" cstate="print">
            <a:extLst>
              <a:ext uri="{28A0092B-C50C-407E-A947-70E740481C1C}">
                <a14:useLocalDpi xmlns:a14="http://schemas.microsoft.com/office/drawing/2010/main" val="0"/>
              </a:ext>
            </a:extLst>
          </a:blip>
          <a:srcRect l="225" t="12405" r="-225" b="-4917"/>
          <a:stretch/>
        </p:blipFill>
        <p:spPr bwMode="auto">
          <a:xfrm>
            <a:off x="1540437" y="2276872"/>
            <a:ext cx="6024731" cy="4392488"/>
          </a:xfrm>
          <a:prstGeom prst="rect">
            <a:avLst/>
          </a:prstGeom>
          <a:noFill/>
          <a:ln>
            <a:noFill/>
          </a:ln>
        </p:spPr>
      </p:pic>
    </p:spTree>
    <p:extLst>
      <p:ext uri="{BB962C8B-B14F-4D97-AF65-F5344CB8AC3E}">
        <p14:creationId xmlns:p14="http://schemas.microsoft.com/office/powerpoint/2010/main" val="11147156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568" y="1700808"/>
            <a:ext cx="7776864" cy="2880320"/>
          </a:xfrm>
        </p:spPr>
        <p:txBody>
          <a:bodyPr/>
          <a:lstStyle/>
          <a:p>
            <a:r>
              <a:rPr lang="en-GB" sz="3600" dirty="0">
                <a:solidFill>
                  <a:srgbClr val="660066"/>
                </a:solidFill>
                <a:effectLst>
                  <a:outerShdw blurRad="38100" dist="38100" dir="2700000" algn="tl">
                    <a:srgbClr val="000000">
                      <a:alpha val="43137"/>
                    </a:srgbClr>
                  </a:outerShdw>
                </a:effectLst>
                <a:ea typeface="+mj-ea"/>
                <a:cs typeface="+mj-cs"/>
              </a:rPr>
              <a:t>Houses in the </a:t>
            </a:r>
            <a:r>
              <a:rPr lang="en-GB" sz="3600" dirty="0" smtClean="0">
                <a:solidFill>
                  <a:srgbClr val="660066"/>
                </a:solidFill>
                <a:effectLst>
                  <a:outerShdw blurRad="38100" dist="38100" dir="2700000" algn="tl">
                    <a:srgbClr val="000000">
                      <a:alpha val="43137"/>
                    </a:srgbClr>
                  </a:outerShdw>
                </a:effectLst>
                <a:ea typeface="+mj-ea"/>
                <a:cs typeface="+mj-cs"/>
              </a:rPr>
              <a:t>South</a:t>
            </a:r>
            <a:endParaRPr lang="en-GB" dirty="0"/>
          </a:p>
          <a:p>
            <a:pPr algn="l"/>
            <a:r>
              <a:rPr lang="en-GB" dirty="0"/>
              <a:t>The climate in the South of China is often hot and humid. For example, Chongqing which is a city of </a:t>
            </a:r>
            <a:r>
              <a:rPr lang="en-GB" dirty="0" smtClean="0"/>
              <a:t>33 million </a:t>
            </a:r>
            <a:r>
              <a:rPr lang="en-GB" dirty="0"/>
              <a:t>(the biggest city in China and growing!) is known as “The Oven” as it is so hot and humid in the summer.</a:t>
            </a:r>
          </a:p>
        </p:txBody>
      </p:sp>
    </p:spTree>
    <p:extLst>
      <p:ext uri="{BB962C8B-B14F-4D97-AF65-F5344CB8AC3E}">
        <p14:creationId xmlns:p14="http://schemas.microsoft.com/office/powerpoint/2010/main" val="115819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568" y="1700808"/>
            <a:ext cx="7776864" cy="2880320"/>
          </a:xfrm>
        </p:spPr>
        <p:txBody>
          <a:bodyPr/>
          <a:lstStyle/>
          <a:p>
            <a:r>
              <a:rPr lang="en-GB" sz="3200" dirty="0">
                <a:solidFill>
                  <a:srgbClr val="660066"/>
                </a:solidFill>
                <a:effectLst>
                  <a:outerShdw blurRad="38100" dist="38100" dir="2700000" algn="tl">
                    <a:srgbClr val="000000">
                      <a:alpha val="43137"/>
                    </a:srgbClr>
                  </a:outerShdw>
                </a:effectLst>
                <a:ea typeface="+mj-ea"/>
                <a:cs typeface="+mj-cs"/>
              </a:rPr>
              <a:t>Houses in the </a:t>
            </a:r>
            <a:r>
              <a:rPr lang="en-GB" sz="3200" dirty="0" smtClean="0">
                <a:solidFill>
                  <a:srgbClr val="660066"/>
                </a:solidFill>
                <a:effectLst>
                  <a:outerShdw blurRad="38100" dist="38100" dir="2700000" algn="tl">
                    <a:srgbClr val="000000">
                      <a:alpha val="43137"/>
                    </a:srgbClr>
                  </a:outerShdw>
                </a:effectLst>
                <a:ea typeface="+mj-ea"/>
                <a:cs typeface="+mj-cs"/>
              </a:rPr>
              <a:t>South</a:t>
            </a:r>
            <a:endParaRPr lang="en-GB" sz="2400" dirty="0"/>
          </a:p>
          <a:p>
            <a:r>
              <a:rPr lang="en-GB" sz="2400" dirty="0" smtClean="0"/>
              <a:t>Some </a:t>
            </a:r>
            <a:r>
              <a:rPr lang="en-GB" sz="2400" dirty="0"/>
              <a:t>of the features of the houses in the South are:</a:t>
            </a:r>
          </a:p>
          <a:p>
            <a:r>
              <a:rPr lang="en-GB" sz="2400" dirty="0"/>
              <a:t> </a:t>
            </a:r>
          </a:p>
          <a:p>
            <a:pPr marL="285750" lvl="0" indent="-285750" algn="l">
              <a:buFont typeface="Arial" pitchFamily="34" charset="0"/>
              <a:buChar char="•"/>
            </a:pPr>
            <a:r>
              <a:rPr lang="en-GB" sz="2400" dirty="0"/>
              <a:t>The walls are made of white plaster to help reflect the sunlight, keeping the temperature down.</a:t>
            </a:r>
          </a:p>
          <a:p>
            <a:pPr marL="285750" lvl="0" indent="-285750" algn="l">
              <a:buFont typeface="Arial" pitchFamily="34" charset="0"/>
              <a:buChar char="•"/>
            </a:pPr>
            <a:r>
              <a:rPr lang="en-GB" sz="2400" dirty="0"/>
              <a:t>A steep roof helps rain water flow quickly off the roof       </a:t>
            </a:r>
            <a:endParaRPr lang="en-GB" sz="2400" dirty="0" smtClean="0"/>
          </a:p>
          <a:p>
            <a:pPr marL="285750" lvl="0" indent="-285750" algn="l">
              <a:buFont typeface="Arial" pitchFamily="34" charset="0"/>
              <a:buChar char="•"/>
            </a:pPr>
            <a:r>
              <a:rPr lang="en-GB" sz="2400" dirty="0" smtClean="0"/>
              <a:t>The </a:t>
            </a:r>
            <a:r>
              <a:rPr lang="en-GB" sz="2400" dirty="0"/>
              <a:t>houses are often two-storeyed which allows more people to live in a single house – the population density is much higher in the South of China</a:t>
            </a:r>
            <a:r>
              <a:rPr lang="en-GB" sz="2400" dirty="0" smtClean="0"/>
              <a:t>.</a:t>
            </a:r>
            <a:endParaRPr lang="en-GB" sz="2400" dirty="0"/>
          </a:p>
        </p:txBody>
      </p:sp>
    </p:spTree>
    <p:extLst>
      <p:ext uri="{BB962C8B-B14F-4D97-AF65-F5344CB8AC3E}">
        <p14:creationId xmlns:p14="http://schemas.microsoft.com/office/powerpoint/2010/main" val="3038593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14902"/>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568" y="1700808"/>
            <a:ext cx="7776864" cy="2880320"/>
          </a:xfrm>
        </p:spPr>
        <p:txBody>
          <a:bodyPr/>
          <a:lstStyle/>
          <a:p>
            <a:r>
              <a:rPr lang="en-GB" sz="3200" dirty="0">
                <a:solidFill>
                  <a:srgbClr val="660066"/>
                </a:solidFill>
                <a:effectLst>
                  <a:outerShdw blurRad="38100" dist="38100" dir="2700000" algn="tl">
                    <a:srgbClr val="000000">
                      <a:alpha val="43137"/>
                    </a:srgbClr>
                  </a:outerShdw>
                </a:effectLst>
                <a:ea typeface="+mj-ea"/>
                <a:cs typeface="+mj-cs"/>
              </a:rPr>
              <a:t>Houses in the </a:t>
            </a:r>
            <a:r>
              <a:rPr lang="en-GB" sz="3200" dirty="0" smtClean="0">
                <a:solidFill>
                  <a:srgbClr val="660066"/>
                </a:solidFill>
                <a:effectLst>
                  <a:outerShdw blurRad="38100" dist="38100" dir="2700000" algn="tl">
                    <a:srgbClr val="000000">
                      <a:alpha val="43137"/>
                    </a:srgbClr>
                  </a:outerShdw>
                </a:effectLst>
                <a:ea typeface="+mj-ea"/>
                <a:cs typeface="+mj-cs"/>
              </a:rPr>
              <a:t>South</a:t>
            </a:r>
            <a:endParaRPr lang="en-GB" sz="2400" dirty="0"/>
          </a:p>
          <a:p>
            <a:r>
              <a:rPr lang="en-GB" sz="2400" dirty="0" smtClean="0"/>
              <a:t>Some </a:t>
            </a:r>
            <a:r>
              <a:rPr lang="en-GB" sz="2400" dirty="0"/>
              <a:t>of the features of the houses in the South are:</a:t>
            </a:r>
          </a:p>
          <a:p>
            <a:r>
              <a:rPr lang="en-GB" sz="2400" dirty="0"/>
              <a:t> </a:t>
            </a:r>
          </a:p>
          <a:p>
            <a:pPr marL="285750" lvl="0" indent="-285750" algn="l">
              <a:buFont typeface="Arial" pitchFamily="34" charset="0"/>
              <a:buChar char="•"/>
            </a:pPr>
            <a:r>
              <a:rPr lang="en-GB" sz="2400" dirty="0" smtClean="0"/>
              <a:t>Overhanging </a:t>
            </a:r>
            <a:r>
              <a:rPr lang="en-GB" sz="2400" dirty="0"/>
              <a:t>eaves keeps out unnecessary sunlight and avoids ground radiation (sunlight which has reflected off the ground.)</a:t>
            </a:r>
          </a:p>
          <a:p>
            <a:pPr marL="285750" lvl="0" indent="-285750" algn="l">
              <a:buFont typeface="Arial" pitchFamily="34" charset="0"/>
              <a:buChar char="•"/>
            </a:pPr>
            <a:r>
              <a:rPr lang="en-GB" sz="2400" dirty="0"/>
              <a:t>Detached kitchens keep the heat from the kitchens outside the house.</a:t>
            </a:r>
          </a:p>
          <a:p>
            <a:pPr marL="285750" lvl="0" indent="-285750" algn="l">
              <a:buFont typeface="Arial" pitchFamily="34" charset="0"/>
              <a:buChar char="•"/>
            </a:pPr>
            <a:r>
              <a:rPr lang="en-GB" sz="2400" dirty="0"/>
              <a:t>Small high windows reduce the amount of sunlight into the house maintain a cool air, allowing daylight and also providing ventilation</a:t>
            </a:r>
          </a:p>
        </p:txBody>
      </p:sp>
    </p:spTree>
    <p:extLst>
      <p:ext uri="{BB962C8B-B14F-4D97-AF65-F5344CB8AC3E}">
        <p14:creationId xmlns:p14="http://schemas.microsoft.com/office/powerpoint/2010/main" val="35429232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nahighlights.com/image/attraction/guilin/zhuang-and-yao-ethnic-tribes-longsheng-terraced-field-in-longji-area/longji-terrace1.jpg"/>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19" cy="6858000"/>
          </a:xfrm>
          <a:prstGeom prst="rect">
            <a:avLst/>
          </a:prstGeom>
          <a:noFill/>
          <a:ln>
            <a:noFill/>
          </a:ln>
        </p:spPr>
      </p:pic>
    </p:spTree>
    <p:extLst>
      <p:ext uri="{BB962C8B-B14F-4D97-AF65-F5344CB8AC3E}">
        <p14:creationId xmlns:p14="http://schemas.microsoft.com/office/powerpoint/2010/main" val="2513191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11560" y="260648"/>
            <a:ext cx="8136904" cy="1846659"/>
          </a:xfrm>
          <a:prstGeom prst="rect">
            <a:avLst/>
          </a:prstGeom>
        </p:spPr>
        <p:txBody>
          <a:bodyPr wrap="square">
            <a:spAutoFit/>
          </a:bodyPr>
          <a:lstStyle/>
          <a:p>
            <a:pPr algn="ctr" eaLnBrk="0" fontAlgn="base" hangingPunct="0">
              <a:spcBef>
                <a:spcPct val="20000"/>
              </a:spcBef>
              <a:spcAft>
                <a:spcPct val="0"/>
              </a:spcAft>
            </a:pPr>
            <a:r>
              <a:rPr lang="en-GB" sz="3600" b="1" dirty="0">
                <a:solidFill>
                  <a:srgbClr val="660066"/>
                </a:solidFill>
                <a:effectLst>
                  <a:outerShdw blurRad="38100" dist="38100" dir="2700000" algn="tl">
                    <a:srgbClr val="000000">
                      <a:alpha val="43137"/>
                    </a:srgbClr>
                  </a:outerShdw>
                </a:effectLst>
                <a:latin typeface="Candara" pitchFamily="34" charset="0"/>
                <a:ea typeface="+mj-ea"/>
                <a:cs typeface="+mj-cs"/>
              </a:rPr>
              <a:t>Summer Palace, Beijing</a:t>
            </a:r>
          </a:p>
          <a:p>
            <a:r>
              <a:rPr lang="en-GB" b="1" dirty="0">
                <a:solidFill>
                  <a:srgbClr val="000099"/>
                </a:solidFill>
                <a:latin typeface="Candara" pitchFamily="34" charset="0"/>
              </a:rPr>
              <a:t> </a:t>
            </a:r>
          </a:p>
          <a:p>
            <a:r>
              <a:rPr lang="en-GB" sz="2000" b="1" dirty="0">
                <a:solidFill>
                  <a:srgbClr val="000099"/>
                </a:solidFill>
                <a:latin typeface="Candara" pitchFamily="34" charset="0"/>
              </a:rPr>
              <a:t>This is a large garden full of beautiful Chinese architecture such as these bridges with their balustrades which all had a meaning. Willow trees are also significant in the whole effect of architecture in China.</a:t>
            </a:r>
          </a:p>
        </p:txBody>
      </p:sp>
      <p:pic>
        <p:nvPicPr>
          <p:cNvPr id="4" name="Picture 3" descr="D:\01\DSCN716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4257" y="2420888"/>
            <a:ext cx="5731510" cy="4304665"/>
          </a:xfrm>
          <a:prstGeom prst="rect">
            <a:avLst/>
          </a:prstGeom>
          <a:noFill/>
          <a:ln>
            <a:noFill/>
          </a:ln>
        </p:spPr>
      </p:pic>
    </p:spTree>
    <p:extLst>
      <p:ext uri="{BB962C8B-B14F-4D97-AF65-F5344CB8AC3E}">
        <p14:creationId xmlns:p14="http://schemas.microsoft.com/office/powerpoint/2010/main" val="2836793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01\DSCN717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1"/>
            <a:ext cx="9324527" cy="6858000"/>
          </a:xfrm>
          <a:prstGeom prst="rect">
            <a:avLst/>
          </a:prstGeom>
          <a:noFill/>
          <a:ln>
            <a:noFill/>
          </a:ln>
        </p:spPr>
      </p:pic>
    </p:spTree>
    <p:extLst>
      <p:ext uri="{BB962C8B-B14F-4D97-AF65-F5344CB8AC3E}">
        <p14:creationId xmlns:p14="http://schemas.microsoft.com/office/powerpoint/2010/main" val="6837613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01\DSCN716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2576"/>
            <a:ext cx="4572000" cy="3344416"/>
          </a:xfrm>
          <a:prstGeom prst="rect">
            <a:avLst/>
          </a:prstGeom>
          <a:noFill/>
          <a:ln>
            <a:noFill/>
          </a:ln>
        </p:spPr>
      </p:pic>
      <p:pic>
        <p:nvPicPr>
          <p:cNvPr id="3" name="Picture 2" descr="D:\01\DSCN717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76"/>
            <a:ext cx="4572000" cy="3344416"/>
          </a:xfrm>
          <a:prstGeom prst="rect">
            <a:avLst/>
          </a:prstGeom>
          <a:noFill/>
          <a:ln>
            <a:noFill/>
          </a:ln>
        </p:spPr>
      </p:pic>
      <p:pic>
        <p:nvPicPr>
          <p:cNvPr id="4" name="Picture 3" descr="D:\01\DSCN718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56992"/>
            <a:ext cx="4572000" cy="3501008"/>
          </a:xfrm>
          <a:prstGeom prst="rect">
            <a:avLst/>
          </a:prstGeom>
          <a:noFill/>
          <a:ln>
            <a:noFill/>
          </a:ln>
        </p:spPr>
      </p:pic>
      <p:pic>
        <p:nvPicPr>
          <p:cNvPr id="5" name="Picture 4" descr="D:\01\DSCN719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693" y="3356992"/>
            <a:ext cx="4610307" cy="3501008"/>
          </a:xfrm>
          <a:prstGeom prst="rect">
            <a:avLst/>
          </a:prstGeom>
          <a:noFill/>
          <a:ln>
            <a:noFill/>
          </a:ln>
        </p:spPr>
      </p:pic>
    </p:spTree>
    <p:extLst>
      <p:ext uri="{BB962C8B-B14F-4D97-AF65-F5344CB8AC3E}">
        <p14:creationId xmlns:p14="http://schemas.microsoft.com/office/powerpoint/2010/main" val="3357003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229600" cy="2404864"/>
          </a:xfrm>
        </p:spPr>
        <p:txBody>
          <a:bodyPr/>
          <a:lstStyle/>
          <a:p>
            <a:r>
              <a:rPr lang="en-GB" dirty="0">
                <a:effectLst/>
              </a:rPr>
              <a:t>Use a map to locate the following in China: </a:t>
            </a:r>
            <a:br>
              <a:rPr lang="en-GB" dirty="0">
                <a:effectLst/>
              </a:rPr>
            </a:br>
            <a:r>
              <a:rPr lang="en-GB" sz="2800" i="1" dirty="0">
                <a:solidFill>
                  <a:srgbClr val="000099"/>
                </a:solidFill>
                <a:effectLst/>
                <a:ea typeface="+mn-ea"/>
                <a:cs typeface="+mn-cs"/>
              </a:rPr>
              <a:t>Beijing, Shanghai, Xi’an, Hong Kong and Gobi Desert. There are special houses of the Hakka tribe or houses along the canals of Suzhou (the “Venice” of China”).</a:t>
            </a:r>
            <a:r>
              <a:rPr lang="en-GB" dirty="0">
                <a:effectLst/>
              </a:rPr>
              <a:t/>
            </a:r>
            <a:br>
              <a:rPr lang="en-GB" dirty="0">
                <a:effectLst/>
              </a:rPr>
            </a:br>
            <a:endParaRPr lang="en-GB" dirty="0"/>
          </a:p>
        </p:txBody>
      </p:sp>
      <p:pic>
        <p:nvPicPr>
          <p:cNvPr id="3" name="Picture 2" descr="http://www.guilin-yangshuo-guide.com/images/chinaMap.gif"/>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060848"/>
            <a:ext cx="6480720" cy="4680520"/>
          </a:xfrm>
          <a:prstGeom prst="rect">
            <a:avLst/>
          </a:prstGeom>
          <a:noFill/>
          <a:ln>
            <a:noFill/>
          </a:ln>
        </p:spPr>
      </p:pic>
    </p:spTree>
    <p:extLst>
      <p:ext uri="{BB962C8B-B14F-4D97-AF65-F5344CB8AC3E}">
        <p14:creationId xmlns:p14="http://schemas.microsoft.com/office/powerpoint/2010/main" val="2841467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01\DSCN719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88640"/>
            <a:ext cx="6912768" cy="4968552"/>
          </a:xfrm>
          <a:prstGeom prst="rect">
            <a:avLst/>
          </a:prstGeom>
          <a:noFill/>
          <a:ln>
            <a:noFill/>
          </a:ln>
        </p:spPr>
      </p:pic>
      <p:sp>
        <p:nvSpPr>
          <p:cNvPr id="3" name="Rectangle 2"/>
          <p:cNvSpPr/>
          <p:nvPr/>
        </p:nvSpPr>
        <p:spPr>
          <a:xfrm>
            <a:off x="442557" y="5157192"/>
            <a:ext cx="8352928" cy="1569660"/>
          </a:xfrm>
          <a:prstGeom prst="rect">
            <a:avLst/>
          </a:prstGeom>
        </p:spPr>
        <p:txBody>
          <a:bodyPr wrap="square">
            <a:spAutoFit/>
          </a:bodyPr>
          <a:lstStyle/>
          <a:p>
            <a:r>
              <a:rPr lang="en-GB" sz="2400" b="1" dirty="0">
                <a:solidFill>
                  <a:srgbClr val="000099"/>
                </a:solidFill>
                <a:latin typeface="Candara" pitchFamily="34" charset="0"/>
              </a:rPr>
              <a:t>The Marble Boat in the Summer Palace which is moored in Kunming Lake, built for the Empress on her death by the Emperor. (This is rather like the </a:t>
            </a:r>
            <a:r>
              <a:rPr lang="en-GB" sz="2400" b="1" dirty="0" err="1">
                <a:solidFill>
                  <a:srgbClr val="000099"/>
                </a:solidFill>
                <a:latin typeface="Candara" pitchFamily="34" charset="0"/>
              </a:rPr>
              <a:t>Taj</a:t>
            </a:r>
            <a:r>
              <a:rPr lang="en-GB" sz="2400" b="1" dirty="0">
                <a:solidFill>
                  <a:srgbClr val="000099"/>
                </a:solidFill>
                <a:latin typeface="Candara" pitchFamily="34" charset="0"/>
              </a:rPr>
              <a:t> </a:t>
            </a:r>
            <a:r>
              <a:rPr lang="en-GB" sz="2400" b="1" dirty="0" err="1">
                <a:solidFill>
                  <a:srgbClr val="000099"/>
                </a:solidFill>
                <a:latin typeface="Candara" pitchFamily="34" charset="0"/>
              </a:rPr>
              <a:t>Mahal</a:t>
            </a:r>
            <a:r>
              <a:rPr lang="en-GB" sz="2400" b="1" dirty="0">
                <a:solidFill>
                  <a:srgbClr val="000099"/>
                </a:solidFill>
                <a:latin typeface="Candara" pitchFamily="34" charset="0"/>
              </a:rPr>
              <a:t> which was built on the death of the </a:t>
            </a:r>
            <a:r>
              <a:rPr lang="en-GB" sz="2400" b="1" dirty="0" err="1">
                <a:solidFill>
                  <a:srgbClr val="000099"/>
                </a:solidFill>
                <a:latin typeface="Candara" pitchFamily="34" charset="0"/>
              </a:rPr>
              <a:t>Raj’s</a:t>
            </a:r>
            <a:r>
              <a:rPr lang="en-GB" sz="2400" b="1" dirty="0">
                <a:solidFill>
                  <a:srgbClr val="000099"/>
                </a:solidFill>
                <a:latin typeface="Candara" pitchFamily="34" charset="0"/>
              </a:rPr>
              <a:t> </a:t>
            </a:r>
            <a:r>
              <a:rPr lang="en-GB" sz="2400" b="1" dirty="0" smtClean="0">
                <a:solidFill>
                  <a:srgbClr val="000099"/>
                </a:solidFill>
                <a:latin typeface="Candara" pitchFamily="34" charset="0"/>
              </a:rPr>
              <a:t>wife).</a:t>
            </a:r>
            <a:endParaRPr lang="en-GB" sz="2400" b="1" dirty="0">
              <a:solidFill>
                <a:srgbClr val="000099"/>
              </a:solidFill>
              <a:latin typeface="Candara" pitchFamily="34" charset="0"/>
            </a:endParaRPr>
          </a:p>
        </p:txBody>
      </p:sp>
    </p:spTree>
    <p:extLst>
      <p:ext uri="{BB962C8B-B14F-4D97-AF65-F5344CB8AC3E}">
        <p14:creationId xmlns:p14="http://schemas.microsoft.com/office/powerpoint/2010/main" val="198682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01\DSCN72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04664"/>
            <a:ext cx="7920880" cy="5544616"/>
          </a:xfrm>
          <a:prstGeom prst="rect">
            <a:avLst/>
          </a:prstGeom>
          <a:noFill/>
          <a:ln>
            <a:noFill/>
          </a:ln>
        </p:spPr>
      </p:pic>
      <p:sp>
        <p:nvSpPr>
          <p:cNvPr id="4" name="Rectangle 3"/>
          <p:cNvSpPr/>
          <p:nvPr/>
        </p:nvSpPr>
        <p:spPr>
          <a:xfrm>
            <a:off x="467544" y="6021288"/>
            <a:ext cx="8352928" cy="461665"/>
          </a:xfrm>
          <a:prstGeom prst="rect">
            <a:avLst/>
          </a:prstGeom>
        </p:spPr>
        <p:txBody>
          <a:bodyPr wrap="square">
            <a:spAutoFit/>
          </a:bodyPr>
          <a:lstStyle/>
          <a:p>
            <a:pPr algn="ctr"/>
            <a:r>
              <a:rPr lang="en-GB" sz="2400" b="1" dirty="0" smtClean="0">
                <a:solidFill>
                  <a:srgbClr val="000099"/>
                </a:solidFill>
                <a:latin typeface="Candara" pitchFamily="34" charset="0"/>
              </a:rPr>
              <a:t>Example </a:t>
            </a:r>
            <a:r>
              <a:rPr lang="en-GB" sz="2400" b="1" dirty="0">
                <a:solidFill>
                  <a:srgbClr val="000099"/>
                </a:solidFill>
                <a:latin typeface="Candara" pitchFamily="34" charset="0"/>
              </a:rPr>
              <a:t>of round tiles and roofs in the Summer </a:t>
            </a:r>
            <a:r>
              <a:rPr lang="en-GB" sz="2400" b="1" dirty="0" smtClean="0">
                <a:solidFill>
                  <a:srgbClr val="000099"/>
                </a:solidFill>
                <a:latin typeface="Candara" pitchFamily="34" charset="0"/>
              </a:rPr>
              <a:t>Palace</a:t>
            </a:r>
            <a:endParaRPr lang="en-GB" sz="2400" b="1" dirty="0">
              <a:solidFill>
                <a:srgbClr val="000099"/>
              </a:solidFill>
              <a:latin typeface="Candara" pitchFamily="34" charset="0"/>
            </a:endParaRPr>
          </a:p>
        </p:txBody>
      </p:sp>
    </p:spTree>
    <p:extLst>
      <p:ext uri="{BB962C8B-B14F-4D97-AF65-F5344CB8AC3E}">
        <p14:creationId xmlns:p14="http://schemas.microsoft.com/office/powerpoint/2010/main" val="4157413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5517232"/>
            <a:ext cx="8136904" cy="1232107"/>
          </a:xfrm>
        </p:spPr>
        <p:txBody>
          <a:bodyPr/>
          <a:lstStyle/>
          <a:p>
            <a:r>
              <a:rPr lang="en-GB" dirty="0"/>
              <a:t>Eternity is symbolised by the circle used as a doorway in  Buddhist temples or also in gardens e.g. in the Summer </a:t>
            </a:r>
            <a:r>
              <a:rPr lang="en-GB" dirty="0" smtClean="0"/>
              <a:t>Palace.</a:t>
            </a:r>
            <a:endParaRPr lang="en-GB" dirty="0"/>
          </a:p>
          <a:p>
            <a:endParaRPr lang="en-GB" dirty="0"/>
          </a:p>
        </p:txBody>
      </p:sp>
      <p:pic>
        <p:nvPicPr>
          <p:cNvPr id="4" name="Picture 3" descr="D:\02\DSCN704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88640"/>
            <a:ext cx="7416824" cy="5328592"/>
          </a:xfrm>
          <a:prstGeom prst="rect">
            <a:avLst/>
          </a:prstGeom>
          <a:noFill/>
          <a:ln>
            <a:noFill/>
          </a:ln>
        </p:spPr>
      </p:pic>
    </p:spTree>
    <p:extLst>
      <p:ext uri="{BB962C8B-B14F-4D97-AF65-F5344CB8AC3E}">
        <p14:creationId xmlns:p14="http://schemas.microsoft.com/office/powerpoint/2010/main" val="4251572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5782245"/>
            <a:ext cx="8136904" cy="967094"/>
          </a:xfrm>
        </p:spPr>
        <p:txBody>
          <a:bodyPr/>
          <a:lstStyle/>
          <a:p>
            <a:r>
              <a:rPr lang="en-GB" dirty="0" smtClean="0"/>
              <a:t>The </a:t>
            </a:r>
            <a:r>
              <a:rPr lang="en-GB" dirty="0"/>
              <a:t>largest palace on earth – is 2 </a:t>
            </a:r>
            <a:r>
              <a:rPr lang="en-GB" dirty="0" err="1"/>
              <a:t>kms</a:t>
            </a:r>
            <a:r>
              <a:rPr lang="en-GB" dirty="0"/>
              <a:t> long and contains 9999 rooms.</a:t>
            </a:r>
          </a:p>
          <a:p>
            <a:endParaRPr lang="en-GB" dirty="0"/>
          </a:p>
          <a:p>
            <a:endParaRPr lang="en-GB" dirty="0"/>
          </a:p>
        </p:txBody>
      </p:sp>
      <p:pic>
        <p:nvPicPr>
          <p:cNvPr id="5" name="Picture 4" descr="D:\02\DSCN708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88640"/>
            <a:ext cx="6826195" cy="5593605"/>
          </a:xfrm>
          <a:prstGeom prst="rect">
            <a:avLst/>
          </a:prstGeom>
          <a:noFill/>
          <a:ln>
            <a:noFill/>
          </a:ln>
        </p:spPr>
      </p:pic>
    </p:spTree>
    <p:extLst>
      <p:ext uri="{BB962C8B-B14F-4D97-AF65-F5344CB8AC3E}">
        <p14:creationId xmlns:p14="http://schemas.microsoft.com/office/powerpoint/2010/main" val="2492301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6021287"/>
            <a:ext cx="8136904" cy="728051"/>
          </a:xfrm>
        </p:spPr>
        <p:txBody>
          <a:bodyPr/>
          <a:lstStyle/>
          <a:p>
            <a:r>
              <a:rPr lang="en-GB" dirty="0"/>
              <a:t>Courtyard inside Forbidden Palace</a:t>
            </a:r>
          </a:p>
          <a:p>
            <a:endParaRPr lang="en-GB" dirty="0"/>
          </a:p>
          <a:p>
            <a:endParaRPr lang="en-GB" dirty="0"/>
          </a:p>
        </p:txBody>
      </p:sp>
      <p:pic>
        <p:nvPicPr>
          <p:cNvPr id="4" name="Picture 3" descr="D:\02\DSCN704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60648"/>
            <a:ext cx="7344816" cy="5472608"/>
          </a:xfrm>
          <a:prstGeom prst="rect">
            <a:avLst/>
          </a:prstGeom>
          <a:noFill/>
          <a:ln>
            <a:noFill/>
          </a:ln>
        </p:spPr>
      </p:pic>
    </p:spTree>
    <p:extLst>
      <p:ext uri="{BB962C8B-B14F-4D97-AF65-F5344CB8AC3E}">
        <p14:creationId xmlns:p14="http://schemas.microsoft.com/office/powerpoint/2010/main" val="3373617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6237312"/>
            <a:ext cx="8136904" cy="512026"/>
          </a:xfrm>
        </p:spPr>
        <p:txBody>
          <a:bodyPr/>
          <a:lstStyle/>
          <a:p>
            <a:r>
              <a:rPr lang="en-GB" dirty="0"/>
              <a:t>Village just outside Beijing</a:t>
            </a:r>
          </a:p>
          <a:p>
            <a:endParaRPr lang="en-GB" dirty="0"/>
          </a:p>
          <a:p>
            <a:endParaRPr lang="en-GB" dirty="0"/>
          </a:p>
        </p:txBody>
      </p:sp>
      <p:pic>
        <p:nvPicPr>
          <p:cNvPr id="5" name="Picture 4" descr="C:\Users\tjb12202\AppData\Local\Microsoft\Windows\Temporary Internet Files\Content.Word\DSCN728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88640"/>
            <a:ext cx="7704855" cy="5904655"/>
          </a:xfrm>
          <a:prstGeom prst="rect">
            <a:avLst/>
          </a:prstGeom>
          <a:noFill/>
          <a:ln>
            <a:noFill/>
          </a:ln>
        </p:spPr>
      </p:pic>
    </p:spTree>
    <p:extLst>
      <p:ext uri="{BB962C8B-B14F-4D97-AF65-F5344CB8AC3E}">
        <p14:creationId xmlns:p14="http://schemas.microsoft.com/office/powerpoint/2010/main" val="26554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6237312"/>
            <a:ext cx="8136904" cy="512026"/>
          </a:xfrm>
        </p:spPr>
        <p:txBody>
          <a:bodyPr/>
          <a:lstStyle/>
          <a:p>
            <a:r>
              <a:rPr lang="en-GB" dirty="0"/>
              <a:t>One bright, two dark </a:t>
            </a:r>
            <a:r>
              <a:rPr lang="en-GB" dirty="0" smtClean="0"/>
              <a:t>houses</a:t>
            </a:r>
            <a:endParaRPr lang="en-GB" dirty="0"/>
          </a:p>
          <a:p>
            <a:endParaRPr lang="en-GB" dirty="0"/>
          </a:p>
          <a:p>
            <a:endParaRPr lang="en-GB" dirty="0"/>
          </a:p>
        </p:txBody>
      </p:sp>
      <p:pic>
        <p:nvPicPr>
          <p:cNvPr id="4" name="Picture 3" descr="C:\Users\tjb12202\AppData\Local\Microsoft\Windows\Temporary Internet Files\Content.Word\DSCN7357.jpg"/>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1450975" y="780415"/>
            <a:ext cx="6242050" cy="4681220"/>
          </a:xfrm>
          <a:prstGeom prst="rect">
            <a:avLst/>
          </a:prstGeom>
          <a:noFill/>
          <a:ln>
            <a:noFill/>
          </a:ln>
          <a:scene3d>
            <a:camera prst="orthographicFront">
              <a:rot lat="0" lon="19799991" rev="0"/>
            </a:camera>
            <a:lightRig rig="threePt" dir="t"/>
          </a:scene3d>
        </p:spPr>
      </p:pic>
    </p:spTree>
    <p:extLst>
      <p:ext uri="{BB962C8B-B14F-4D97-AF65-F5344CB8AC3E}">
        <p14:creationId xmlns:p14="http://schemas.microsoft.com/office/powerpoint/2010/main" val="1035931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6093296"/>
            <a:ext cx="8136904" cy="512026"/>
          </a:xfrm>
        </p:spPr>
        <p:txBody>
          <a:bodyPr/>
          <a:lstStyle/>
          <a:p>
            <a:r>
              <a:rPr lang="en-GB" dirty="0"/>
              <a:t>Unique roof tiles – round ends are with embellished</a:t>
            </a:r>
          </a:p>
          <a:p>
            <a:endParaRPr lang="en-GB" dirty="0"/>
          </a:p>
        </p:txBody>
      </p:sp>
      <p:pic>
        <p:nvPicPr>
          <p:cNvPr id="5" name="Picture 4" descr="C:\Users\tjb12202\AppData\Local\Microsoft\Windows\Temporary Internet Files\Content.Word\DSCN735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4757"/>
            <a:ext cx="7704856" cy="5616623"/>
          </a:xfrm>
          <a:prstGeom prst="rect">
            <a:avLst/>
          </a:prstGeom>
          <a:noFill/>
          <a:ln>
            <a:noFill/>
          </a:ln>
        </p:spPr>
      </p:pic>
    </p:spTree>
    <p:extLst>
      <p:ext uri="{BB962C8B-B14F-4D97-AF65-F5344CB8AC3E}">
        <p14:creationId xmlns:p14="http://schemas.microsoft.com/office/powerpoint/2010/main" val="929837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6093296"/>
            <a:ext cx="8136904" cy="512026"/>
          </a:xfrm>
        </p:spPr>
        <p:txBody>
          <a:bodyPr/>
          <a:lstStyle/>
          <a:p>
            <a:r>
              <a:rPr lang="en-GB" dirty="0" smtClean="0"/>
              <a:t>Village </a:t>
            </a:r>
            <a:r>
              <a:rPr lang="en-GB" dirty="0"/>
              <a:t>toilet block</a:t>
            </a:r>
          </a:p>
          <a:p>
            <a:endParaRPr lang="en-GB" dirty="0"/>
          </a:p>
        </p:txBody>
      </p:sp>
      <p:pic>
        <p:nvPicPr>
          <p:cNvPr id="4" name="Picture 3" descr="C:\Users\tjb12202\AppData\Local\Microsoft\Windows\Temporary Internet Files\Content.Word\DSCN735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76672"/>
            <a:ext cx="8352927" cy="5472607"/>
          </a:xfrm>
          <a:prstGeom prst="rect">
            <a:avLst/>
          </a:prstGeom>
          <a:noFill/>
          <a:ln>
            <a:noFill/>
          </a:ln>
        </p:spPr>
      </p:pic>
    </p:spTree>
    <p:extLst>
      <p:ext uri="{BB962C8B-B14F-4D97-AF65-F5344CB8AC3E}">
        <p14:creationId xmlns:p14="http://schemas.microsoft.com/office/powerpoint/2010/main" val="2572482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9031" y="5805264"/>
            <a:ext cx="8136904" cy="512026"/>
          </a:xfrm>
        </p:spPr>
        <p:txBody>
          <a:bodyPr/>
          <a:lstStyle/>
          <a:p>
            <a:r>
              <a:rPr lang="en-GB" dirty="0"/>
              <a:t>Village Millstone for grinding grain, in North of China near Beijing</a:t>
            </a:r>
          </a:p>
          <a:p>
            <a:endParaRPr lang="en-GB" dirty="0"/>
          </a:p>
        </p:txBody>
      </p:sp>
      <p:pic>
        <p:nvPicPr>
          <p:cNvPr id="5" name="Picture 4" descr="C:\Users\tjb12202\AppData\Local\Microsoft\Windows\Temporary Internet Files\Content.Word\DSCN735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027" y="116632"/>
            <a:ext cx="8208912" cy="5544616"/>
          </a:xfrm>
          <a:prstGeom prst="rect">
            <a:avLst/>
          </a:prstGeom>
          <a:noFill/>
          <a:ln>
            <a:noFill/>
          </a:ln>
        </p:spPr>
      </p:pic>
    </p:spTree>
    <p:extLst>
      <p:ext uri="{BB962C8B-B14F-4D97-AF65-F5344CB8AC3E}">
        <p14:creationId xmlns:p14="http://schemas.microsoft.com/office/powerpoint/2010/main" val="56077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i="1" dirty="0">
                <a:effectLst/>
              </a:rPr>
              <a:t>Here are some examples of interesting architecture of Hakka and Suzhou </a:t>
            </a:r>
            <a:r>
              <a:rPr lang="en-GB" i="1" dirty="0" smtClean="0">
                <a:effectLst/>
              </a:rPr>
              <a:t>houses</a:t>
            </a:r>
            <a:endParaRPr lang="en-GB" dirty="0"/>
          </a:p>
        </p:txBody>
      </p:sp>
    </p:spTree>
    <p:extLst>
      <p:ext uri="{BB962C8B-B14F-4D97-AF65-F5344CB8AC3E}">
        <p14:creationId xmlns:p14="http://schemas.microsoft.com/office/powerpoint/2010/main" val="548011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9031" y="5805264"/>
            <a:ext cx="8136904" cy="512026"/>
          </a:xfrm>
        </p:spPr>
        <p:txBody>
          <a:bodyPr/>
          <a:lstStyle/>
          <a:p>
            <a:r>
              <a:rPr lang="en-GB" dirty="0"/>
              <a:t>“The Bund” with the </a:t>
            </a:r>
            <a:r>
              <a:rPr lang="en-GB" dirty="0" smtClean="0"/>
              <a:t>famous </a:t>
            </a:r>
            <a:r>
              <a:rPr lang="en-GB" dirty="0" err="1"/>
              <a:t>Pudong</a:t>
            </a:r>
            <a:r>
              <a:rPr lang="en-GB" dirty="0"/>
              <a:t> area on the </a:t>
            </a:r>
            <a:r>
              <a:rPr lang="en-GB" dirty="0" smtClean="0"/>
              <a:t>left-hand side </a:t>
            </a:r>
            <a:r>
              <a:rPr lang="en-GB" dirty="0"/>
              <a:t>above</a:t>
            </a:r>
          </a:p>
          <a:p>
            <a:endParaRPr lang="en-GB" dirty="0"/>
          </a:p>
        </p:txBody>
      </p:sp>
      <p:pic>
        <p:nvPicPr>
          <p:cNvPr id="4" name="Picture 3" descr="C:\Users\tjb12202\Documents\DSCN5293(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88640"/>
            <a:ext cx="7632848" cy="5616623"/>
          </a:xfrm>
          <a:prstGeom prst="rect">
            <a:avLst/>
          </a:prstGeom>
          <a:noFill/>
          <a:ln>
            <a:noFill/>
          </a:ln>
        </p:spPr>
      </p:pic>
    </p:spTree>
    <p:extLst>
      <p:ext uri="{BB962C8B-B14F-4D97-AF65-F5344CB8AC3E}">
        <p14:creationId xmlns:p14="http://schemas.microsoft.com/office/powerpoint/2010/main" val="1553591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6093296"/>
            <a:ext cx="8136904" cy="512026"/>
          </a:xfrm>
        </p:spPr>
        <p:txBody>
          <a:bodyPr/>
          <a:lstStyle/>
          <a:p>
            <a:r>
              <a:rPr lang="en-GB" dirty="0" smtClean="0"/>
              <a:t>Traditional tea house in Shanghai</a:t>
            </a:r>
            <a:endParaRPr lang="en-GB" dirty="0"/>
          </a:p>
          <a:p>
            <a:endParaRPr lang="en-GB" dirty="0"/>
          </a:p>
        </p:txBody>
      </p:sp>
      <p:pic>
        <p:nvPicPr>
          <p:cNvPr id="6" name="Picture 5" descr="C:\Users\tjb12202\Documents\DSCN5342(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60648"/>
            <a:ext cx="7416824" cy="5544615"/>
          </a:xfrm>
          <a:prstGeom prst="rect">
            <a:avLst/>
          </a:prstGeom>
          <a:noFill/>
          <a:ln>
            <a:noFill/>
          </a:ln>
        </p:spPr>
      </p:pic>
    </p:spTree>
    <p:extLst>
      <p:ext uri="{BB962C8B-B14F-4D97-AF65-F5344CB8AC3E}">
        <p14:creationId xmlns:p14="http://schemas.microsoft.com/office/powerpoint/2010/main" val="367255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rPr>
              <a:t>Hakka Houses – first thought to be military silos!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755" y="2636912"/>
            <a:ext cx="5660853" cy="3721194"/>
          </a:xfrm>
          <a:prstGeom prst="rect">
            <a:avLst/>
          </a:prstGeom>
        </p:spPr>
      </p:pic>
    </p:spTree>
    <p:extLst>
      <p:ext uri="{BB962C8B-B14F-4D97-AF65-F5344CB8AC3E}">
        <p14:creationId xmlns:p14="http://schemas.microsoft.com/office/powerpoint/2010/main" val="2249106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portal.unesco.org/en/files/42898/1215017507330206310_400.jpg/30206310_400.jpg"/>
          <p:cNvPicPr/>
          <p:nvPr/>
        </p:nvPicPr>
        <p:blipFill>
          <a:blip r:embed="rId2">
            <a:extLst>
              <a:ext uri="{28A0092B-C50C-407E-A947-70E740481C1C}">
                <a14:useLocalDpi xmlns:a14="http://schemas.microsoft.com/office/drawing/2010/main" val="0"/>
              </a:ext>
            </a:extLst>
          </a:blip>
          <a:srcRect/>
          <a:stretch>
            <a:fillRect/>
          </a:stretch>
        </p:blipFill>
        <p:spPr bwMode="auto">
          <a:xfrm>
            <a:off x="1735088" y="1988840"/>
            <a:ext cx="5616624" cy="3935884"/>
          </a:xfrm>
          <a:prstGeom prst="rect">
            <a:avLst/>
          </a:prstGeom>
          <a:noFill/>
          <a:ln>
            <a:noFill/>
          </a:ln>
        </p:spPr>
      </p:pic>
    </p:spTree>
    <p:extLst>
      <p:ext uri="{BB962C8B-B14F-4D97-AF65-F5344CB8AC3E}">
        <p14:creationId xmlns:p14="http://schemas.microsoft.com/office/powerpoint/2010/main" val="3048828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ts2.mm.bing.net/th?id=H.4865932619941485&amp;pid=1.7&amp;w=212&amp;h=153&amp;c=7&amp;rs=1">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772817"/>
            <a:ext cx="5832648" cy="4248472"/>
          </a:xfrm>
          <a:prstGeom prst="rect">
            <a:avLst/>
          </a:prstGeom>
          <a:noFill/>
          <a:ln>
            <a:noFill/>
          </a:ln>
        </p:spPr>
      </p:pic>
    </p:spTree>
    <p:extLst>
      <p:ext uri="{BB962C8B-B14F-4D97-AF65-F5344CB8AC3E}">
        <p14:creationId xmlns:p14="http://schemas.microsoft.com/office/powerpoint/2010/main" val="1019268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204864"/>
            <a:ext cx="8229600" cy="892175"/>
          </a:xfrm>
        </p:spPr>
        <p:txBody>
          <a:bodyPr/>
          <a:lstStyle/>
          <a:p>
            <a:r>
              <a:rPr lang="en-GB" i="1" dirty="0">
                <a:effectLst/>
              </a:rPr>
              <a:t>Some things to consider with regards to architecture in China:</a:t>
            </a:r>
            <a:endParaRPr lang="en-GB" dirty="0"/>
          </a:p>
        </p:txBody>
      </p:sp>
    </p:spTree>
    <p:extLst>
      <p:ext uri="{BB962C8B-B14F-4D97-AF65-F5344CB8AC3E}">
        <p14:creationId xmlns:p14="http://schemas.microsoft.com/office/powerpoint/2010/main" val="2729587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r>
              <a:rPr lang="en-GB" dirty="0"/>
              <a:t>How would you expect the climate to differ in North and South China? How does this affect the way houses are built?</a:t>
            </a:r>
          </a:p>
        </p:txBody>
      </p:sp>
    </p:spTree>
    <p:extLst>
      <p:ext uri="{BB962C8B-B14F-4D97-AF65-F5344CB8AC3E}">
        <p14:creationId xmlns:p14="http://schemas.microsoft.com/office/powerpoint/2010/main" val="4166810510"/>
      </p:ext>
    </p:extLst>
  </p:cSld>
  <p:clrMapOvr>
    <a:masterClrMapping/>
  </p:clrMapOvr>
</p:sld>
</file>

<file path=ppt/theme/theme1.xml><?xml version="1.0" encoding="utf-8"?>
<a:theme xmlns:a="http://schemas.openxmlformats.org/drawingml/2006/main" name="2_Default Desig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1_Default Design">
      <a:majorFont>
        <a:latin typeface="Century Gothic"/>
        <a:ea typeface=""/>
        <a:cs typeface="Arial"/>
      </a:majorFont>
      <a:minorFont>
        <a:latin typeface="Century Gothic"/>
        <a:ea typeface=""/>
        <a:cs typeface="Arial"/>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docProps/app.xml><?xml version="1.0" encoding="utf-8"?>
<Properties xmlns="http://schemas.openxmlformats.org/officeDocument/2006/extended-properties" xmlns:vt="http://schemas.openxmlformats.org/officeDocument/2006/docPropsVTypes">
  <Template/>
  <TotalTime>2165</TotalTime>
  <Words>1098</Words>
  <Application>Microsoft Office PowerPoint</Application>
  <PresentationFormat>On-screen Show (4:3)</PresentationFormat>
  <Paragraphs>74</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2_Default Design</vt:lpstr>
      <vt:lpstr>Architecture in China </vt:lpstr>
      <vt:lpstr>PowerPoint Presentation</vt:lpstr>
      <vt:lpstr>Use a map to locate the following in China:  Beijing, Shanghai, Xi’an, Hong Kong and Gobi Desert. There are special houses of the Hakka tribe or houses along the canals of Suzhou (the “Venice” of China”). </vt:lpstr>
      <vt:lpstr>Here are some examples of interesting architecture of Hakka and Suzhou houses</vt:lpstr>
      <vt:lpstr>Hakka Houses – first thought to be military silos!</vt:lpstr>
      <vt:lpstr>PowerPoint Presentation</vt:lpstr>
      <vt:lpstr>PowerPoint Presentation</vt:lpstr>
      <vt:lpstr>Some things to consider with regards to architecture in China:</vt:lpstr>
      <vt:lpstr>PowerPoint Presentation</vt:lpstr>
      <vt:lpstr>Housing in the North of China The photograph below shows a traditional house from Northern China. This kind of house is called a “One Bright, Two Dark” house. </vt:lpstr>
      <vt:lpstr>PowerPoint Presentation</vt:lpstr>
      <vt:lpstr>PowerPoint Presentation</vt:lpstr>
      <vt:lpstr>PowerPoint Presentation</vt:lpstr>
      <vt:lpstr>PowerPoint Presentation</vt:lpstr>
      <vt:lpstr>PowerPoint Presentation</vt:lpstr>
      <vt:lpstr>Task:</vt:lpstr>
      <vt:lpstr>The Eaves of the House and the Sun</vt:lpstr>
      <vt:lpstr>The Eaves of the House and the Sun</vt:lpstr>
      <vt:lpstr>Houses in the North –  Courtyard Houses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Strathclyde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temp</dc:creator>
  <cp:lastModifiedBy>Hass</cp:lastModifiedBy>
  <cp:revision>214</cp:revision>
  <dcterms:created xsi:type="dcterms:W3CDTF">2010-08-31T10:04:20Z</dcterms:created>
  <dcterms:modified xsi:type="dcterms:W3CDTF">2013-05-21T14:05:26Z</dcterms:modified>
</cp:coreProperties>
</file>